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3" r:id="rId3"/>
    <p:sldId id="273" r:id="rId4"/>
    <p:sldId id="283" r:id="rId5"/>
    <p:sldId id="264" r:id="rId6"/>
    <p:sldId id="275" r:id="rId7"/>
    <p:sldId id="279" r:id="rId8"/>
    <p:sldId id="280" r:id="rId9"/>
    <p:sldId id="261" r:id="rId10"/>
    <p:sldId id="271" r:id="rId11"/>
    <p:sldId id="284" r:id="rId12"/>
    <p:sldId id="265" r:id="rId13"/>
    <p:sldId id="267" r:id="rId14"/>
    <p:sldId id="285" r:id="rId15"/>
    <p:sldId id="266" r:id="rId16"/>
    <p:sldId id="287" r:id="rId17"/>
    <p:sldId id="277" r:id="rId18"/>
    <p:sldId id="260" r:id="rId19"/>
    <p:sldId id="278" r:id="rId20"/>
    <p:sldId id="272" r:id="rId21"/>
    <p:sldId id="2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40" autoAdjust="0"/>
    <p:restoredTop sz="71688"/>
  </p:normalViewPr>
  <p:slideViewPr>
    <p:cSldViewPr snapToGrid="0">
      <p:cViewPr varScale="1">
        <p:scale>
          <a:sx n="46" d="100"/>
          <a:sy n="46" d="100"/>
        </p:scale>
        <p:origin x="76" y="5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E30C4-9C53-B944-8451-CEFAB3624FED}" type="datetimeFigureOut">
              <a:rPr lang="nl-NL" smtClean="0"/>
              <a:t>10-6-2024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5E71-A64D-D94E-9068-60E7F1EF1052}" type="slidenum">
              <a:rPr lang="nl-NL" smtClean="0"/>
              <a:t>‹nr.›</a:t>
            </a:fld>
            <a:endParaRPr lang="nl-NL"/>
          </a:p>
        </p:txBody>
      </p:sp>
    </p:spTree>
    <p:extLst>
      <p:ext uri="{BB962C8B-B14F-4D97-AF65-F5344CB8AC3E}">
        <p14:creationId xmlns:p14="http://schemas.microsoft.com/office/powerpoint/2010/main" val="230833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Voorbereiding:</a:t>
            </a:r>
          </a:p>
          <a:p>
            <a:r>
              <a:rPr lang="nl-NL" dirty="0"/>
              <a:t>Namenlijst leeg afdrukken</a:t>
            </a:r>
          </a:p>
          <a:p>
            <a:r>
              <a:rPr lang="nl-NL" dirty="0"/>
              <a:t>Instructie:</a:t>
            </a:r>
          </a:p>
          <a:p>
            <a:r>
              <a:rPr lang="nl-NL" dirty="0"/>
              <a:t>Deelnemers krijgen opdracht van elke persoon een typering te noteren, die je eerst nog niet wist (totaal 20 minuten)</a:t>
            </a:r>
          </a:p>
          <a:p>
            <a:r>
              <a:rPr lang="nl-NL" dirty="0"/>
              <a:t>Bij nabespreking:</a:t>
            </a:r>
          </a:p>
          <a:p>
            <a:r>
              <a:rPr lang="nl-NL" dirty="0"/>
              <a:t>Vragen gesteld? Welk soort vragen?</a:t>
            </a:r>
          </a:p>
          <a:p>
            <a:r>
              <a:rPr lang="nl-NL" dirty="0"/>
              <a:t>Nieuwsgierige vraag zegt meer over de vragensteller, de coachende vraag richt zich op de ontwikkeling van de </a:t>
            </a:r>
            <a:r>
              <a:rPr lang="nl-NL" dirty="0" err="1"/>
              <a:t>coachee</a:t>
            </a:r>
            <a:endParaRPr lang="nl-NL" dirty="0"/>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2</a:t>
            </a:fld>
            <a:endParaRPr lang="nl-NL"/>
          </a:p>
        </p:txBody>
      </p:sp>
    </p:spTree>
    <p:extLst>
      <p:ext uri="{BB962C8B-B14F-4D97-AF65-F5344CB8AC3E}">
        <p14:creationId xmlns:p14="http://schemas.microsoft.com/office/powerpoint/2010/main" val="315450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Verwachtingen van trainers bespreken (parallel coachen, contact maken én contract, verantwoordelijkheid voor elkaar en jezelf)</a:t>
            </a:r>
          </a:p>
          <a:p>
            <a:r>
              <a:rPr lang="nl-NL" dirty="0"/>
              <a:t>Ons coachcontract met jullie, geven jullie je akkoord?</a:t>
            </a:r>
          </a:p>
          <a:p>
            <a:r>
              <a:rPr lang="nl-NL" dirty="0"/>
              <a:t>Mailen PowerPoint in PDF</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20</a:t>
            </a:fld>
            <a:endParaRPr lang="nl-NL"/>
          </a:p>
        </p:txBody>
      </p:sp>
    </p:spTree>
    <p:extLst>
      <p:ext uri="{BB962C8B-B14F-4D97-AF65-F5344CB8AC3E}">
        <p14:creationId xmlns:p14="http://schemas.microsoft.com/office/powerpoint/2010/main" val="13524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Verwachtingen van trainers bespreken (parallel coachen, contact maken én contract, verantwoordelijkheid voor elkaar en jezelf)</a:t>
            </a:r>
          </a:p>
          <a:p>
            <a:r>
              <a:rPr lang="nl-NL" dirty="0"/>
              <a:t>Ons coachcontract met jullie, geven jullie je akkoord?</a:t>
            </a:r>
          </a:p>
          <a:p>
            <a:r>
              <a:rPr lang="nl-NL" dirty="0"/>
              <a:t>Mailen PowerPoint in PDF</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21</a:t>
            </a:fld>
            <a:endParaRPr lang="nl-NL"/>
          </a:p>
        </p:txBody>
      </p:sp>
    </p:spTree>
    <p:extLst>
      <p:ext uri="{BB962C8B-B14F-4D97-AF65-F5344CB8AC3E}">
        <p14:creationId xmlns:p14="http://schemas.microsoft.com/office/powerpoint/2010/main" val="254404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oké, jij oké -&gt; laat je expertrol als leraar los (daarvoor oefening – tetterende radio)</a:t>
            </a:r>
          </a:p>
          <a:p>
            <a:r>
              <a:rPr lang="nl-NL" dirty="0"/>
              <a:t>Iedereen kan denken en iedereen kan leren (</a:t>
            </a:r>
            <a:r>
              <a:rPr lang="nl-NL" dirty="0" err="1"/>
              <a:t>growth</a:t>
            </a:r>
            <a:r>
              <a:rPr lang="nl-NL" dirty="0"/>
              <a:t> </a:t>
            </a:r>
            <a:r>
              <a:rPr lang="nl-NL" dirty="0" err="1"/>
              <a:t>mindset</a:t>
            </a:r>
            <a:r>
              <a:rPr lang="nl-NL" dirty="0"/>
              <a:t>, waarderend: kijk wat er wel is)</a:t>
            </a:r>
          </a:p>
          <a:p>
            <a:r>
              <a:rPr lang="nl-NL" dirty="0"/>
              <a:t>Van contact, naar contract (ontspannen start op gevoelsniveau afstemmen verwachtingen, duidelijk in commitment)</a:t>
            </a:r>
          </a:p>
          <a:p>
            <a:r>
              <a:rPr lang="nl-NL" dirty="0"/>
              <a:t>Vertrouwelijkheid (wat deel ik van deze cursus met derden?)</a:t>
            </a:r>
          </a:p>
          <a:p>
            <a:r>
              <a:rPr lang="nl-NL" dirty="0"/>
              <a:t>? Vanuit het serieus nemen van de ander</a:t>
            </a:r>
          </a:p>
          <a:p>
            <a:endParaRPr lang="nl-NL" dirty="0"/>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4</a:t>
            </a:fld>
            <a:endParaRPr lang="nl-NL"/>
          </a:p>
        </p:txBody>
      </p:sp>
    </p:spTree>
    <p:extLst>
      <p:ext uri="{BB962C8B-B14F-4D97-AF65-F5344CB8AC3E}">
        <p14:creationId xmlns:p14="http://schemas.microsoft.com/office/powerpoint/2010/main" val="216522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voorkeur drietal voor rol van observant (welke ook niet mag communiceren). Twee rondes tussendoor alleen in eigen groepje kort bespreking en als grote groep op het einde.</a:t>
            </a:r>
          </a:p>
          <a:p>
            <a:r>
              <a:rPr lang="nl-NL" dirty="0"/>
              <a:t>Bewust worden van momenten waarop interactie voor de coach noodzakelijk voelt en de vraag of dit echt noodzakelijk is en zo ja voor wie? Hoe bleef je contact houden? Wat was je lichaamstaal? Op wiens rug stond het zweet? Koppelen aan de kunst van het vragenstellen (slide 3)  – timen, luisteren, de kracht van de stilte, verbinding maken, met de ander bezig zijn/jezelf, “lui/dom/dakloos”</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5</a:t>
            </a:fld>
            <a:endParaRPr lang="nl-NL"/>
          </a:p>
        </p:txBody>
      </p:sp>
    </p:spTree>
    <p:extLst>
      <p:ext uri="{BB962C8B-B14F-4D97-AF65-F5344CB8AC3E}">
        <p14:creationId xmlns:p14="http://schemas.microsoft.com/office/powerpoint/2010/main" val="50452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Direct na afloop naar volgende slide.</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6</a:t>
            </a:fld>
            <a:endParaRPr lang="nl-NL"/>
          </a:p>
        </p:txBody>
      </p:sp>
    </p:spTree>
    <p:extLst>
      <p:ext uri="{BB962C8B-B14F-4D97-AF65-F5344CB8AC3E}">
        <p14:creationId xmlns:p14="http://schemas.microsoft.com/office/powerpoint/2010/main" val="40356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Toelichting: welke van de vier dikdrukte begrippen karakteriserend zijn, is afhankelijk van zowel coach als </a:t>
            </a:r>
            <a:r>
              <a:rPr lang="nl-NL" dirty="0" err="1"/>
              <a:t>coachee</a:t>
            </a:r>
            <a:r>
              <a:rPr lang="nl-NL" dirty="0"/>
              <a:t> (</a:t>
            </a:r>
            <a:r>
              <a:rPr lang="nl-NL" dirty="0" err="1"/>
              <a:t>coachee</a:t>
            </a:r>
            <a:r>
              <a:rPr lang="nl-NL" dirty="0"/>
              <a:t> moet voor coaching zichzelf redelijk </a:t>
            </a:r>
            <a:r>
              <a:rPr lang="nl-NL" dirty="0" err="1"/>
              <a:t>kunen</a:t>
            </a:r>
            <a:r>
              <a:rPr lang="nl-NL" dirty="0"/>
              <a:t> dragen.</a:t>
            </a:r>
          </a:p>
          <a:p>
            <a:endParaRPr lang="nl-NL" dirty="0"/>
          </a:p>
          <a:p>
            <a:r>
              <a:rPr lang="nl-NL" dirty="0"/>
              <a:t>Bespreken </a:t>
            </a:r>
          </a:p>
          <a:p>
            <a:r>
              <a:rPr lang="nl-NL" dirty="0"/>
              <a:t>- Waar passen jouw gekozen woorden/zitten bij? </a:t>
            </a:r>
          </a:p>
          <a:p>
            <a:r>
              <a:rPr lang="nl-NL" dirty="0"/>
              <a:t>- Waar zit jij (gevoelsmatig) snel? </a:t>
            </a:r>
          </a:p>
          <a:p>
            <a:r>
              <a:rPr lang="nl-NL" dirty="0"/>
              <a:t>- Wat heeft jouw </a:t>
            </a:r>
            <a:r>
              <a:rPr lang="nl-NL" dirty="0" err="1"/>
              <a:t>coachee</a:t>
            </a:r>
            <a:r>
              <a:rPr lang="nl-NL" dirty="0"/>
              <a:t> nodig? </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7</a:t>
            </a:fld>
            <a:endParaRPr lang="nl-NL"/>
          </a:p>
        </p:txBody>
      </p:sp>
    </p:spTree>
    <p:extLst>
      <p:ext uri="{BB962C8B-B14F-4D97-AF65-F5344CB8AC3E}">
        <p14:creationId xmlns:p14="http://schemas.microsoft.com/office/powerpoint/2010/main" val="360390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2x10 minuten</a:t>
            </a:r>
            <a:br>
              <a:rPr lang="nl-NL" dirty="0"/>
            </a:br>
            <a:r>
              <a:rPr lang="nl-NL" dirty="0"/>
              <a:t>Na ronde 1: Hoe heb je het ervaren? Wat heeft het je opgeleverd? Heb je open/gesloten vragen gesteld? Nieuwsgierig of coachend?</a:t>
            </a:r>
          </a:p>
          <a:p>
            <a:r>
              <a:rPr lang="nl-NL" dirty="0"/>
              <a:t>Aandacht voor fases in het intakegesprek</a:t>
            </a:r>
          </a:p>
          <a:p>
            <a:r>
              <a:rPr lang="nl-NL" dirty="0"/>
              <a:t>In ronde 2: wisselen van rollen</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9</a:t>
            </a:fld>
            <a:endParaRPr lang="nl-NL"/>
          </a:p>
        </p:txBody>
      </p:sp>
    </p:spTree>
    <p:extLst>
      <p:ext uri="{BB962C8B-B14F-4D97-AF65-F5344CB8AC3E}">
        <p14:creationId xmlns:p14="http://schemas.microsoft.com/office/powerpoint/2010/main" val="35816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Afdrukken!</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10</a:t>
            </a:fld>
            <a:endParaRPr lang="nl-NL"/>
          </a:p>
        </p:txBody>
      </p:sp>
    </p:spTree>
    <p:extLst>
      <p:ext uri="{BB962C8B-B14F-4D97-AF65-F5344CB8AC3E}">
        <p14:creationId xmlns:p14="http://schemas.microsoft.com/office/powerpoint/2010/main" val="122302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2x10 minuten</a:t>
            </a:r>
            <a:br>
              <a:rPr lang="nl-NL" dirty="0"/>
            </a:br>
            <a:r>
              <a:rPr lang="nl-NL" dirty="0"/>
              <a:t>Na ronde 1: Hoe heb je het ervaren? Wat heeft het je opgeleverd? Heb je open/gesloten vragen gesteld? Nieuwsgierig of coachend?</a:t>
            </a:r>
          </a:p>
          <a:p>
            <a:r>
              <a:rPr lang="nl-NL" dirty="0"/>
              <a:t>Aandacht voor fases in het intakegesprek</a:t>
            </a:r>
          </a:p>
          <a:p>
            <a:r>
              <a:rPr lang="nl-NL" dirty="0"/>
              <a:t>In ronde 2: wisselen van rollen</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16</a:t>
            </a:fld>
            <a:endParaRPr lang="nl-NL"/>
          </a:p>
        </p:txBody>
      </p:sp>
    </p:spTree>
    <p:extLst>
      <p:ext uri="{BB962C8B-B14F-4D97-AF65-F5344CB8AC3E}">
        <p14:creationId xmlns:p14="http://schemas.microsoft.com/office/powerpoint/2010/main" val="51843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Kan individueel, of in zelfde samenstelling als ronde 1 en 2 - afhankelijk van energielevel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(Nabespreeksuggestie: Zie je verschil tussen je skills in ronde 1 en ronde 3?)</a:t>
            </a:r>
          </a:p>
        </p:txBody>
      </p:sp>
      <p:sp>
        <p:nvSpPr>
          <p:cNvPr id="4" name="Tijdelijke aanduiding voor dianummer 3"/>
          <p:cNvSpPr>
            <a:spLocks noGrp="1"/>
          </p:cNvSpPr>
          <p:nvPr>
            <p:ph type="sldNum" sz="quarter" idx="5"/>
          </p:nvPr>
        </p:nvSpPr>
        <p:spPr/>
        <p:txBody>
          <a:bodyPr/>
          <a:lstStyle/>
          <a:p>
            <a:fld id="{FB8D5E71-A64D-D94E-9068-60E7F1EF1052}" type="slidenum">
              <a:rPr lang="nl-NL" smtClean="0"/>
              <a:t>19</a:t>
            </a:fld>
            <a:endParaRPr lang="nl-NL"/>
          </a:p>
        </p:txBody>
      </p:sp>
    </p:spTree>
    <p:extLst>
      <p:ext uri="{BB962C8B-B14F-4D97-AF65-F5344CB8AC3E}">
        <p14:creationId xmlns:p14="http://schemas.microsoft.com/office/powerpoint/2010/main" val="10534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870A5-D3B8-4627-9287-63EEBF5DB7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D42360-5E04-4EC9-92C6-139A5B335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51382CD-5B47-4E3E-9CF3-9CA729CA08AE}"/>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5BE462B5-AFFC-4EF2-A330-5D942DEED0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D53A00-DD13-4340-B4A0-F67E7FF3A1E6}"/>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385856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5B34A-00FD-4D2F-9DE0-91AB8ACD6C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AB39A3A-2A0A-4580-813C-05B457736B2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DF6E6B-E323-4C08-834F-E563B4DA1C6C}"/>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484A808A-D25F-4B1C-ABB1-927405C7E6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3CD366-1822-4956-A237-57D412644531}"/>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118457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E3FC43-DD62-4AE4-AA22-520DE7D4301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6AC55D-C651-475B-BE86-04CFBD1EDE9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637C9F-96D2-417F-BB65-9B89B53F58B5}"/>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A92CC88B-E778-46BC-87F8-1A409DDB3B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5B933E-1BE7-45A6-8690-52B3FBB3EFE1}"/>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111317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BC7DA-C06E-47FC-B260-7BD380DD82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A6CEAE-C636-490E-8DC1-DBB7428476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9F33BC-9BC0-4EE3-BC4B-8363F6D8E446}"/>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6AEE886F-7481-44F4-B315-F0C64DA38E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ACC2FC-B602-4754-9583-4F96F9FBBBE2}"/>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112193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86898-5FCD-41D3-919A-C5EF57C377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DBBAE7F-C3E7-4B96-BA8C-587BFF5BF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D73360D-3A31-4772-9EFD-F2D8353AFC44}"/>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472170A3-DB62-4D52-A306-EDAE484C4B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9F65BC-B018-457A-B296-A25BB2EDD44B}"/>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129082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39516-EBB5-41D9-B47F-BA6B63F88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0AC65E-2BCD-4E71-BD97-8059551EC5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7CC217-D6DF-4B0A-97C2-EF4059F616D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464F74E-09A2-4848-AD70-26D98FD0DB92}"/>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122CB196-4570-4794-9410-7DE206E4C6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D44213-88A9-4A58-B848-A99711070B61}"/>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95372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FA0CC-A9C3-46E3-B9F0-EE142B335D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28279F-C344-4673-BE4F-1F7FB77F4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1D60A4-8FF0-4C06-BBBE-B916B410DF6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4B14BED-51B5-468C-AD52-9C723D547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3C6292-C9CF-4ABD-B4A9-2CF75116BE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94A0344-7C0D-4AD9-9BB8-F8E84FE3A20E}"/>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8" name="Tijdelijke aanduiding voor voettekst 7">
            <a:extLst>
              <a:ext uri="{FF2B5EF4-FFF2-40B4-BE49-F238E27FC236}">
                <a16:creationId xmlns:a16="http://schemas.microsoft.com/office/drawing/2014/main" id="{495869CE-7EB0-46E1-981A-091EB6CB6A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8AE89-3642-4467-B90D-9D8B764A02B7}"/>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67357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C412C-35A0-4592-B8D9-CCA3FD9C98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C4B5E74-F0EB-41AF-8B25-C24F4C377944}"/>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4" name="Tijdelijke aanduiding voor voettekst 3">
            <a:extLst>
              <a:ext uri="{FF2B5EF4-FFF2-40B4-BE49-F238E27FC236}">
                <a16:creationId xmlns:a16="http://schemas.microsoft.com/office/drawing/2014/main" id="{19DE1C5D-1DB0-43A3-8FED-7F0C73AB7F4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8AEADED-9340-4939-A18A-1208600B38EB}"/>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165750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4465D9-69CE-4DD2-A390-5CBE4B194175}"/>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F7A143AE-5E1C-4D1B-8C6A-36B652FC15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CEF6F20-A914-4213-BD55-286357B83A79}"/>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244080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AC579-5269-4DC3-BF99-AA708A28653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6E3344D-37FD-4C63-B07D-3E7076CD9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697C1F4-E986-464A-A77E-6D1F0A98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1F3A9F-8239-46BA-A669-9C8236DCA23C}"/>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3109B260-55CF-4AD9-97B2-71A61D54D2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854282-ADF5-4F95-8DDC-EF97CFCA9ADD}"/>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26815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C06F6-CD9D-45A6-915F-9478A2114A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178396E-EA86-4043-AC53-9966161ACF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685A8C-67C9-48BB-9510-86F1E47C6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883EC9-DA1A-4CF8-86A7-07E9BC744F1B}"/>
              </a:ext>
            </a:extLst>
          </p:cNvPr>
          <p:cNvSpPr>
            <a:spLocks noGrp="1"/>
          </p:cNvSpPr>
          <p:nvPr>
            <p:ph type="dt" sz="half" idx="10"/>
          </p:nvPr>
        </p:nvSpPr>
        <p:spPr/>
        <p:txBody>
          <a:bodyPr/>
          <a:lstStyle/>
          <a:p>
            <a:fld id="{B73D1330-2BA8-460E-9FBD-91C9EA417238}"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C6B15A44-D757-4F48-A962-4C54E6FED75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D51670-57DD-4E6A-BF13-CD92BF4F2C33}"/>
              </a:ext>
            </a:extLst>
          </p:cNvPr>
          <p:cNvSpPr>
            <a:spLocks noGrp="1"/>
          </p:cNvSpPr>
          <p:nvPr>
            <p:ph type="sldNum" sz="quarter" idx="12"/>
          </p:nvPr>
        </p:nvSpPr>
        <p:spPr/>
        <p:txBody>
          <a:bodyPr/>
          <a:lstStyle/>
          <a:p>
            <a:fld id="{2DADBB3F-BD33-418A-A987-1D58247F4BD4}" type="slidenum">
              <a:rPr lang="nl-NL" smtClean="0"/>
              <a:t>‹nr.›</a:t>
            </a:fld>
            <a:endParaRPr lang="nl-NL"/>
          </a:p>
        </p:txBody>
      </p:sp>
    </p:spTree>
    <p:extLst>
      <p:ext uri="{BB962C8B-B14F-4D97-AF65-F5344CB8AC3E}">
        <p14:creationId xmlns:p14="http://schemas.microsoft.com/office/powerpoint/2010/main" val="369734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219069-9032-471E-BED3-745FEBBAD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04673D-5708-4BB2-8893-A2AF9E656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B898BE-2067-404B-9A7F-16638BFD7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D1330-2BA8-460E-9FBD-91C9EA417238}"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691CFE92-8CDC-4EBC-B89B-51738A92E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C1688E4-0A65-4B1C-9F13-5A52E7BA9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DBB3F-BD33-418A-A987-1D58247F4BD4}" type="slidenum">
              <a:rPr lang="nl-NL" smtClean="0"/>
              <a:t>‹nr.›</a:t>
            </a:fld>
            <a:endParaRPr lang="nl-NL"/>
          </a:p>
        </p:txBody>
      </p:sp>
    </p:spTree>
    <p:extLst>
      <p:ext uri="{BB962C8B-B14F-4D97-AF65-F5344CB8AC3E}">
        <p14:creationId xmlns:p14="http://schemas.microsoft.com/office/powerpoint/2010/main" val="201189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obsegers.blogspot.com/2012/02/mcclellan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usinezz.nl/media/10/9789079877027.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586D6-F7FB-4444-9B03-25FCBADC12C1}"/>
              </a:ext>
            </a:extLst>
          </p:cNvPr>
          <p:cNvSpPr>
            <a:spLocks noGrp="1"/>
          </p:cNvSpPr>
          <p:nvPr>
            <p:ph type="ctrTitle"/>
          </p:nvPr>
        </p:nvSpPr>
        <p:spPr/>
        <p:txBody>
          <a:bodyPr/>
          <a:lstStyle/>
          <a:p>
            <a:r>
              <a:rPr lang="nl-NL" dirty="0"/>
              <a:t>Basiscursus Coaching</a:t>
            </a:r>
          </a:p>
        </p:txBody>
      </p:sp>
      <p:sp>
        <p:nvSpPr>
          <p:cNvPr id="3" name="Ondertitel 2">
            <a:extLst>
              <a:ext uri="{FF2B5EF4-FFF2-40B4-BE49-F238E27FC236}">
                <a16:creationId xmlns:a16="http://schemas.microsoft.com/office/drawing/2014/main" id="{BF05ADBB-1FEB-45F2-BA59-E5C6CD538EA5}"/>
              </a:ext>
            </a:extLst>
          </p:cNvPr>
          <p:cNvSpPr>
            <a:spLocks noGrp="1"/>
          </p:cNvSpPr>
          <p:nvPr>
            <p:ph type="subTitle" idx="1"/>
          </p:nvPr>
        </p:nvSpPr>
        <p:spPr/>
        <p:txBody>
          <a:bodyPr/>
          <a:lstStyle/>
          <a:p>
            <a:r>
              <a:rPr lang="nl-NL" dirty="0"/>
              <a:t>Bijeenkomst 1</a:t>
            </a:r>
          </a:p>
        </p:txBody>
      </p:sp>
    </p:spTree>
    <p:extLst>
      <p:ext uri="{BB962C8B-B14F-4D97-AF65-F5344CB8AC3E}">
        <p14:creationId xmlns:p14="http://schemas.microsoft.com/office/powerpoint/2010/main" val="205522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AD6FF-2B30-4125-9210-C385C355790A}"/>
              </a:ext>
            </a:extLst>
          </p:cNvPr>
          <p:cNvSpPr>
            <a:spLocks noGrp="1"/>
          </p:cNvSpPr>
          <p:nvPr>
            <p:ph type="title"/>
          </p:nvPr>
        </p:nvSpPr>
        <p:spPr>
          <a:xfrm>
            <a:off x="838200" y="365126"/>
            <a:ext cx="10515600" cy="737282"/>
          </a:xfrm>
        </p:spPr>
        <p:txBody>
          <a:bodyPr/>
          <a:lstStyle/>
          <a:p>
            <a:r>
              <a:rPr lang="nl-NL" dirty="0"/>
              <a:t>	  </a:t>
            </a:r>
            <a:r>
              <a:rPr lang="nl-NL" b="1" dirty="0"/>
              <a:t>Effect van verschillende soorten vragen</a:t>
            </a:r>
          </a:p>
        </p:txBody>
      </p:sp>
      <p:sp>
        <p:nvSpPr>
          <p:cNvPr id="5" name="Rectangle 1">
            <a:extLst>
              <a:ext uri="{FF2B5EF4-FFF2-40B4-BE49-F238E27FC236}">
                <a16:creationId xmlns:a16="http://schemas.microsoft.com/office/drawing/2014/main" id="{29D10A22-BB66-465B-9B37-E468901BA053}"/>
              </a:ext>
            </a:extLst>
          </p:cNvPr>
          <p:cNvSpPr>
            <a:spLocks noChangeArrowheads="1"/>
          </p:cNvSpPr>
          <p:nvPr/>
        </p:nvSpPr>
        <p:spPr bwMode="auto">
          <a:xfrm>
            <a:off x="-8651254" y="4465"/>
            <a:ext cx="2315681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Bron: Konig, A. (1995). In gesprek met de leerling. Den Bosch: KPC groep</a:t>
            </a:r>
            <a:br>
              <a:rPr kumimoji="0" lang="nl-NL" altLang="nl-NL"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8" name="Tijdelijke aanduiding voor inhoud 6">
            <a:extLst>
              <a:ext uri="{FF2B5EF4-FFF2-40B4-BE49-F238E27FC236}">
                <a16:creationId xmlns:a16="http://schemas.microsoft.com/office/drawing/2014/main" id="{AB953AB3-BE22-EF23-4025-AEA3B364ED5F}"/>
              </a:ext>
            </a:extLst>
          </p:cNvPr>
          <p:cNvPicPr>
            <a:picLocks noChangeAspect="1"/>
          </p:cNvPicPr>
          <p:nvPr/>
        </p:nvPicPr>
        <p:blipFill>
          <a:blip r:embed="rId3"/>
          <a:stretch>
            <a:fillRect/>
          </a:stretch>
        </p:blipFill>
        <p:spPr>
          <a:xfrm>
            <a:off x="2246889" y="1227221"/>
            <a:ext cx="6732011" cy="4851793"/>
          </a:xfrm>
          <a:prstGeom prst="rect">
            <a:avLst/>
          </a:prstGeom>
        </p:spPr>
      </p:pic>
      <p:sp>
        <p:nvSpPr>
          <p:cNvPr id="10" name="Tijdelijke aanduiding voor inhoud 9">
            <a:extLst>
              <a:ext uri="{FF2B5EF4-FFF2-40B4-BE49-F238E27FC236}">
                <a16:creationId xmlns:a16="http://schemas.microsoft.com/office/drawing/2014/main" id="{C039B25D-8245-63B8-B335-69DF3C0BFF2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6496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DD685-6637-5E52-89B7-FD976A517C7E}"/>
              </a:ext>
            </a:extLst>
          </p:cNvPr>
          <p:cNvSpPr>
            <a:spLocks noGrp="1"/>
          </p:cNvSpPr>
          <p:nvPr>
            <p:ph type="title"/>
          </p:nvPr>
        </p:nvSpPr>
        <p:spPr>
          <a:xfrm>
            <a:off x="1322370" y="365125"/>
            <a:ext cx="10031429" cy="1325563"/>
          </a:xfrm>
        </p:spPr>
        <p:txBody>
          <a:bodyPr/>
          <a:lstStyle/>
          <a:p>
            <a:r>
              <a:rPr lang="nl-NL" b="1" dirty="0"/>
              <a:t>Effect van verschillende soorten vragen</a:t>
            </a:r>
            <a:endParaRPr lang="nl-NL" dirty="0"/>
          </a:p>
        </p:txBody>
      </p:sp>
      <p:sp>
        <p:nvSpPr>
          <p:cNvPr id="3" name="Tijdelijke aanduiding voor inhoud 2">
            <a:extLst>
              <a:ext uri="{FF2B5EF4-FFF2-40B4-BE49-F238E27FC236}">
                <a16:creationId xmlns:a16="http://schemas.microsoft.com/office/drawing/2014/main" id="{E373E2C7-E147-7FC8-3674-1FD6C9A8F05C}"/>
              </a:ext>
            </a:extLst>
          </p:cNvPr>
          <p:cNvSpPr>
            <a:spLocks noGrp="1"/>
          </p:cNvSpPr>
          <p:nvPr>
            <p:ph idx="1"/>
          </p:nvPr>
        </p:nvSpPr>
        <p:spPr/>
        <p:txBody>
          <a:bodyPr/>
          <a:lstStyle/>
          <a:p>
            <a:endParaRPr lang="nl-NL"/>
          </a:p>
        </p:txBody>
      </p:sp>
      <p:pic>
        <p:nvPicPr>
          <p:cNvPr id="4" name="Tijdelijke aanduiding voor inhoud 14">
            <a:extLst>
              <a:ext uri="{FF2B5EF4-FFF2-40B4-BE49-F238E27FC236}">
                <a16:creationId xmlns:a16="http://schemas.microsoft.com/office/drawing/2014/main" id="{D85BDCA4-E29F-983E-8F89-D000D822D8B1}"/>
              </a:ext>
            </a:extLst>
          </p:cNvPr>
          <p:cNvPicPr>
            <a:picLocks noChangeAspect="1"/>
          </p:cNvPicPr>
          <p:nvPr/>
        </p:nvPicPr>
        <p:blipFill>
          <a:blip r:embed="rId2"/>
          <a:stretch>
            <a:fillRect/>
          </a:stretch>
        </p:blipFill>
        <p:spPr>
          <a:xfrm>
            <a:off x="1322371" y="1463069"/>
            <a:ext cx="8435240" cy="4485170"/>
          </a:xfrm>
          <a:prstGeom prst="rect">
            <a:avLst/>
          </a:prstGeom>
        </p:spPr>
      </p:pic>
    </p:spTree>
    <p:extLst>
      <p:ext uri="{BB962C8B-B14F-4D97-AF65-F5344CB8AC3E}">
        <p14:creationId xmlns:p14="http://schemas.microsoft.com/office/powerpoint/2010/main" val="205714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BF16-B0A2-4F80-BF58-3F8FFC83CB36}"/>
              </a:ext>
            </a:extLst>
          </p:cNvPr>
          <p:cNvSpPr>
            <a:spLocks noGrp="1"/>
          </p:cNvSpPr>
          <p:nvPr>
            <p:ph type="title"/>
          </p:nvPr>
        </p:nvSpPr>
        <p:spPr/>
        <p:txBody>
          <a:bodyPr/>
          <a:lstStyle/>
          <a:p>
            <a:r>
              <a:rPr lang="nl-NL" dirty="0"/>
              <a:t>		</a:t>
            </a:r>
            <a:r>
              <a:rPr lang="nl-NL" b="1" dirty="0"/>
              <a:t>IJsbergmodel 	McClelland</a:t>
            </a:r>
          </a:p>
        </p:txBody>
      </p:sp>
      <p:pic>
        <p:nvPicPr>
          <p:cNvPr id="5" name="Tijdelijke aanduiding voor inhoud 4">
            <a:extLst>
              <a:ext uri="{FF2B5EF4-FFF2-40B4-BE49-F238E27FC236}">
                <a16:creationId xmlns:a16="http://schemas.microsoft.com/office/drawing/2014/main" id="{886E62C2-4052-43E1-9A19-BFF860699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0" y="1690688"/>
            <a:ext cx="7918275" cy="4553815"/>
          </a:xfrm>
        </p:spPr>
      </p:pic>
    </p:spTree>
    <p:extLst>
      <p:ext uri="{BB962C8B-B14F-4D97-AF65-F5344CB8AC3E}">
        <p14:creationId xmlns:p14="http://schemas.microsoft.com/office/powerpoint/2010/main" val="231309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F13CF-9EB1-47B0-A35F-70804A85F9EA}"/>
              </a:ext>
            </a:extLst>
          </p:cNvPr>
          <p:cNvSpPr>
            <a:spLocks noGrp="1"/>
          </p:cNvSpPr>
          <p:nvPr>
            <p:ph type="title"/>
          </p:nvPr>
        </p:nvSpPr>
        <p:spPr/>
        <p:txBody>
          <a:bodyPr/>
          <a:lstStyle/>
          <a:p>
            <a:r>
              <a:rPr lang="nl-NL" dirty="0"/>
              <a:t>		Boven water</a:t>
            </a:r>
          </a:p>
        </p:txBody>
      </p:sp>
      <p:sp>
        <p:nvSpPr>
          <p:cNvPr id="3" name="Tijdelijke aanduiding voor inhoud 2">
            <a:extLst>
              <a:ext uri="{FF2B5EF4-FFF2-40B4-BE49-F238E27FC236}">
                <a16:creationId xmlns:a16="http://schemas.microsoft.com/office/drawing/2014/main" id="{E5F7A5D0-E837-4FD6-88F7-AB22AAA0FAB6}"/>
              </a:ext>
            </a:extLst>
          </p:cNvPr>
          <p:cNvSpPr>
            <a:spLocks noGrp="1"/>
          </p:cNvSpPr>
          <p:nvPr>
            <p:ph idx="1"/>
          </p:nvPr>
        </p:nvSpPr>
        <p:spPr>
          <a:xfrm>
            <a:off x="2158331" y="1424687"/>
            <a:ext cx="8672030" cy="4513277"/>
          </a:xfrm>
        </p:spPr>
        <p:txBody>
          <a:bodyPr>
            <a:noAutofit/>
          </a:bodyPr>
          <a:lstStyle/>
          <a:p>
            <a:r>
              <a:rPr lang="nl-NL" sz="1200" b="1" dirty="0"/>
              <a:t>Kennis</a:t>
            </a:r>
          </a:p>
          <a:p>
            <a:pPr marL="0" indent="0">
              <a:buNone/>
            </a:pPr>
            <a:r>
              <a:rPr lang="nl-NL" sz="1200" dirty="0"/>
              <a:t>-          Weet je genoeg? Wat weet je al?</a:t>
            </a:r>
          </a:p>
          <a:p>
            <a:pPr marL="0" indent="0">
              <a:buNone/>
            </a:pPr>
            <a:r>
              <a:rPr lang="nl-NL" sz="1200" dirty="0"/>
              <a:t>-          Wat weet je al om te kunnen handelen?</a:t>
            </a:r>
          </a:p>
          <a:p>
            <a:pPr marL="0" indent="0">
              <a:buNone/>
            </a:pPr>
            <a:r>
              <a:rPr lang="nl-NL" sz="1200" dirty="0"/>
              <a:t>-          Wat weet je over wat je moet doen?</a:t>
            </a:r>
          </a:p>
          <a:p>
            <a:pPr marL="0" indent="0">
              <a:buNone/>
            </a:pPr>
            <a:r>
              <a:rPr lang="nl-NL" sz="1200" dirty="0"/>
              <a:t>-          Welke informatie heb je en welke mist nog?</a:t>
            </a:r>
          </a:p>
          <a:p>
            <a:pPr marL="0" indent="0">
              <a:buNone/>
            </a:pPr>
            <a:r>
              <a:rPr lang="nl-NL" sz="1200" dirty="0"/>
              <a:t>-          Waar kun je eventueel meer kennis vandaan halen?</a:t>
            </a:r>
          </a:p>
          <a:p>
            <a:endParaRPr lang="nl-NL" sz="800" dirty="0"/>
          </a:p>
          <a:p>
            <a:r>
              <a:rPr lang="nl-NL" sz="1200" b="1" dirty="0"/>
              <a:t>Ervaring</a:t>
            </a:r>
          </a:p>
          <a:p>
            <a:pPr marL="0" indent="0">
              <a:buNone/>
            </a:pPr>
            <a:r>
              <a:rPr lang="nl-NL" sz="1200" dirty="0"/>
              <a:t>-          Welke relevante ervaring heb je?</a:t>
            </a:r>
          </a:p>
          <a:p>
            <a:pPr marL="0" indent="0">
              <a:buNone/>
            </a:pPr>
            <a:endParaRPr lang="nl-NL" sz="800" dirty="0"/>
          </a:p>
          <a:p>
            <a:r>
              <a:rPr lang="nl-NL" sz="1200" b="1" dirty="0"/>
              <a:t>Gedrag</a:t>
            </a:r>
          </a:p>
          <a:p>
            <a:pPr marL="0" indent="0">
              <a:buNone/>
            </a:pPr>
            <a:r>
              <a:rPr lang="nl-NL" sz="1200" dirty="0"/>
              <a:t>-          Kun je het?</a:t>
            </a:r>
          </a:p>
          <a:p>
            <a:pPr marL="0" indent="0">
              <a:buNone/>
            </a:pPr>
            <a:r>
              <a:rPr lang="nl-NL" sz="1200" dirty="0"/>
              <a:t>-          Wat ga je doen?</a:t>
            </a:r>
          </a:p>
          <a:p>
            <a:pPr marL="0" indent="0">
              <a:buNone/>
            </a:pPr>
            <a:r>
              <a:rPr lang="nl-NL" sz="1200" dirty="0"/>
              <a:t>-          Zijn je handelingen effectief?</a:t>
            </a:r>
          </a:p>
          <a:p>
            <a:pPr marL="0" indent="0">
              <a:buNone/>
            </a:pPr>
            <a:r>
              <a:rPr lang="nl-NL" sz="1200" dirty="0"/>
              <a:t>-          Heb je de mogelijkheden om het uit te voeren?</a:t>
            </a:r>
          </a:p>
        </p:txBody>
      </p:sp>
    </p:spTree>
    <p:extLst>
      <p:ext uri="{BB962C8B-B14F-4D97-AF65-F5344CB8AC3E}">
        <p14:creationId xmlns:p14="http://schemas.microsoft.com/office/powerpoint/2010/main" val="37110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AD8C1-6B84-43F6-8C8D-D3EC6BE01C77}"/>
              </a:ext>
            </a:extLst>
          </p:cNvPr>
          <p:cNvSpPr>
            <a:spLocks noGrp="1"/>
          </p:cNvSpPr>
          <p:nvPr>
            <p:ph type="title"/>
          </p:nvPr>
        </p:nvSpPr>
        <p:spPr>
          <a:xfrm>
            <a:off x="839788" y="679938"/>
            <a:ext cx="10515600" cy="1001225"/>
          </a:xfrm>
        </p:spPr>
        <p:txBody>
          <a:bodyPr/>
          <a:lstStyle/>
          <a:p>
            <a:r>
              <a:rPr lang="nl-NL" b="1" dirty="0"/>
              <a:t>Vragen onder water</a:t>
            </a:r>
          </a:p>
        </p:txBody>
      </p:sp>
      <p:sp>
        <p:nvSpPr>
          <p:cNvPr id="3" name="Tijdelijke aanduiding voor tekst 2">
            <a:extLst>
              <a:ext uri="{FF2B5EF4-FFF2-40B4-BE49-F238E27FC236}">
                <a16:creationId xmlns:a16="http://schemas.microsoft.com/office/drawing/2014/main" id="{6E2E3D5F-2660-4035-8BEF-7DD8176683FF}"/>
              </a:ext>
            </a:extLst>
          </p:cNvPr>
          <p:cNvSpPr>
            <a:spLocks noGrp="1"/>
          </p:cNvSpPr>
          <p:nvPr>
            <p:ph type="body" idx="1"/>
          </p:nvPr>
        </p:nvSpPr>
        <p:spPr/>
        <p:txBody>
          <a:bodyPr/>
          <a:lstStyle/>
          <a:p>
            <a:r>
              <a:rPr lang="nl-NL" dirty="0"/>
              <a:t> </a:t>
            </a:r>
          </a:p>
        </p:txBody>
      </p:sp>
      <p:sp>
        <p:nvSpPr>
          <p:cNvPr id="4" name="Tijdelijke aanduiding voor inhoud 3">
            <a:extLst>
              <a:ext uri="{FF2B5EF4-FFF2-40B4-BE49-F238E27FC236}">
                <a16:creationId xmlns:a16="http://schemas.microsoft.com/office/drawing/2014/main" id="{72891E8C-B2CE-4984-9513-533C60E4BC73}"/>
              </a:ext>
            </a:extLst>
          </p:cNvPr>
          <p:cNvSpPr>
            <a:spLocks noGrp="1"/>
          </p:cNvSpPr>
          <p:nvPr>
            <p:ph sz="half" idx="2"/>
          </p:nvPr>
        </p:nvSpPr>
        <p:spPr>
          <a:xfrm>
            <a:off x="814729" y="1820411"/>
            <a:ext cx="4833859" cy="4040641"/>
          </a:xfrm>
        </p:spPr>
        <p:txBody>
          <a:bodyPr>
            <a:normAutofit fontScale="92500" lnSpcReduction="20000"/>
          </a:bodyPr>
          <a:lstStyle/>
          <a:p>
            <a:pPr marL="0" indent="0">
              <a:buNone/>
            </a:pPr>
            <a:r>
              <a:rPr lang="nl-NL" sz="2000" b="1" dirty="0"/>
              <a:t>Normen en waarden </a:t>
            </a:r>
          </a:p>
          <a:p>
            <a:pPr marL="0" indent="0">
              <a:buNone/>
            </a:pPr>
            <a:r>
              <a:rPr lang="nl-NL" sz="2000" dirty="0"/>
              <a:t>• Vind jij dat het hoort, vind jij dit gepast? </a:t>
            </a:r>
          </a:p>
          <a:p>
            <a:pPr marL="0" indent="0">
              <a:buNone/>
            </a:pPr>
            <a:r>
              <a:rPr lang="nl-NL" sz="2000" dirty="0"/>
              <a:t>• Past dit bij jouw rol? </a:t>
            </a:r>
          </a:p>
          <a:p>
            <a:pPr marL="0" indent="0">
              <a:buNone/>
            </a:pPr>
            <a:r>
              <a:rPr lang="nl-NL" sz="2000" dirty="0"/>
              <a:t>• Wanneer ben je teleurgesteld? </a:t>
            </a:r>
          </a:p>
          <a:p>
            <a:pPr marL="0" indent="0">
              <a:buNone/>
            </a:pPr>
            <a:r>
              <a:rPr lang="nl-NL" sz="2000" dirty="0"/>
              <a:t>• Wat vind jij belangrijk in de samenwerking </a:t>
            </a:r>
          </a:p>
          <a:p>
            <a:pPr marL="0" indent="0">
              <a:buNone/>
            </a:pPr>
            <a:r>
              <a:rPr lang="nl-NL" sz="2000" dirty="0"/>
              <a:t>    met elkaar? </a:t>
            </a:r>
          </a:p>
          <a:p>
            <a:pPr marL="0" indent="0">
              <a:buNone/>
            </a:pPr>
            <a:r>
              <a:rPr lang="nl-NL" sz="2000" dirty="0"/>
              <a:t>• Hoe wil jij zelf behandeld worden? </a:t>
            </a:r>
          </a:p>
          <a:p>
            <a:pPr marL="0" indent="0">
              <a:buNone/>
            </a:pPr>
            <a:r>
              <a:rPr lang="nl-NL" sz="2000" dirty="0"/>
              <a:t>• Waarover kun jij je erg kwaad maken? </a:t>
            </a:r>
          </a:p>
          <a:p>
            <a:pPr marL="0" indent="0">
              <a:buNone/>
            </a:pPr>
            <a:r>
              <a:rPr lang="nl-NL" sz="2000" dirty="0"/>
              <a:t>• Stel dat … hoe reageer jij dan? </a:t>
            </a:r>
          </a:p>
          <a:p>
            <a:pPr marL="0" indent="0">
              <a:buNone/>
            </a:pPr>
            <a:r>
              <a:rPr lang="nl-NL" sz="2000" dirty="0"/>
              <a:t>• Wat zoek je in collega’s? </a:t>
            </a:r>
          </a:p>
          <a:p>
            <a:pPr marL="0" indent="0">
              <a:buNone/>
            </a:pPr>
            <a:r>
              <a:rPr lang="nl-NL" sz="2000" dirty="0"/>
              <a:t>• Wat blokkeert je? </a:t>
            </a:r>
          </a:p>
          <a:p>
            <a:pPr marL="0" indent="0">
              <a:buNone/>
            </a:pPr>
            <a:r>
              <a:rPr lang="nl-NL" sz="2000" dirty="0"/>
              <a:t>• Wat vind je belangrijk? </a:t>
            </a:r>
          </a:p>
        </p:txBody>
      </p:sp>
      <p:sp>
        <p:nvSpPr>
          <p:cNvPr id="5" name="Tijdelijke aanduiding voor tekst 4">
            <a:extLst>
              <a:ext uri="{FF2B5EF4-FFF2-40B4-BE49-F238E27FC236}">
                <a16:creationId xmlns:a16="http://schemas.microsoft.com/office/drawing/2014/main" id="{D420E051-2A43-477E-8F94-E52216C6F0CD}"/>
              </a:ext>
            </a:extLst>
          </p:cNvPr>
          <p:cNvSpPr>
            <a:spLocks noGrp="1"/>
          </p:cNvSpPr>
          <p:nvPr>
            <p:ph type="body" sz="quarter" idx="3"/>
          </p:nvPr>
        </p:nvSpPr>
        <p:spPr/>
        <p:txBody>
          <a:bodyPr/>
          <a:lstStyle/>
          <a:p>
            <a:r>
              <a:rPr lang="nl-NL" dirty="0"/>
              <a:t> </a:t>
            </a:r>
          </a:p>
        </p:txBody>
      </p:sp>
      <p:sp>
        <p:nvSpPr>
          <p:cNvPr id="6" name="Tijdelijke aanduiding voor inhoud 5">
            <a:extLst>
              <a:ext uri="{FF2B5EF4-FFF2-40B4-BE49-F238E27FC236}">
                <a16:creationId xmlns:a16="http://schemas.microsoft.com/office/drawing/2014/main" id="{951BD251-A224-4466-8D6A-9E0F83AA448B}"/>
              </a:ext>
            </a:extLst>
          </p:cNvPr>
          <p:cNvSpPr>
            <a:spLocks noGrp="1"/>
          </p:cNvSpPr>
          <p:nvPr>
            <p:ph sz="quarter" idx="4"/>
          </p:nvPr>
        </p:nvSpPr>
        <p:spPr>
          <a:xfrm>
            <a:off x="5392615" y="1"/>
            <a:ext cx="6705600" cy="6178061"/>
          </a:xfrm>
        </p:spPr>
        <p:txBody>
          <a:bodyPr>
            <a:noAutofit/>
          </a:bodyPr>
          <a:lstStyle/>
          <a:p>
            <a:pPr marL="0" indent="0">
              <a:lnSpc>
                <a:spcPct val="107000"/>
              </a:lnSpc>
              <a:spcAft>
                <a:spcPts val="800"/>
              </a:spcAft>
              <a:buNone/>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Zelfbeeld</a:t>
            </a:r>
          </a:p>
          <a:p>
            <a:pPr marL="342900" lvl="0" indent="-342900">
              <a:lnSpc>
                <a:spcPct val="100000"/>
              </a:lnSpc>
              <a:spcBef>
                <a:spcPts val="600"/>
              </a:spcBef>
              <a:buFont typeface="Symbol" panose="05050102010706020507" pitchFamily="18" charset="2"/>
              <a:buChar char=""/>
            </a:pPr>
            <a:r>
              <a:rPr lang="nl-NL" sz="1800" dirty="0"/>
              <a:t>Is dit wat je van jezelf vindt?</a:t>
            </a:r>
          </a:p>
          <a:p>
            <a:pPr marL="342900" lvl="0" indent="-342900">
              <a:lnSpc>
                <a:spcPct val="100000"/>
              </a:lnSpc>
              <a:spcBef>
                <a:spcPts val="600"/>
              </a:spcBef>
              <a:buFont typeface="Symbol" panose="05050102010706020507" pitchFamily="18" charset="2"/>
              <a:buChar char=""/>
            </a:pPr>
            <a:r>
              <a:rPr lang="nl-NL" sz="1800" dirty="0"/>
              <a:t>Hoe denk je over jezelf en wat denk je dat anderen over jou denken?</a:t>
            </a:r>
          </a:p>
          <a:p>
            <a:pPr marL="342900" lvl="0" indent="-342900">
              <a:lnSpc>
                <a:spcPct val="100000"/>
              </a:lnSpc>
              <a:spcBef>
                <a:spcPts val="600"/>
              </a:spcBef>
              <a:spcAft>
                <a:spcPts val="800"/>
              </a:spcAft>
              <a:buFont typeface="Symbol" panose="05050102010706020507" pitchFamily="18" charset="2"/>
              <a:buChar char=""/>
            </a:pPr>
            <a:r>
              <a:rPr lang="nl-NL" sz="1800" dirty="0"/>
              <a:t>Welke mening heb je over jezelf?</a:t>
            </a:r>
          </a:p>
          <a:p>
            <a:pPr marL="0" indent="0">
              <a:lnSpc>
                <a:spcPct val="100000"/>
              </a:lnSpc>
              <a:spcBef>
                <a:spcPts val="600"/>
              </a:spcBef>
              <a:spcAft>
                <a:spcPts val="800"/>
              </a:spcAft>
              <a:buNone/>
            </a:pPr>
            <a:r>
              <a:rPr lang="nl-NL" sz="1800" b="1" dirty="0"/>
              <a:t>Eigenschappen</a:t>
            </a:r>
          </a:p>
          <a:p>
            <a:pPr marL="342900" lvl="0" indent="-342900">
              <a:lnSpc>
                <a:spcPct val="100000"/>
              </a:lnSpc>
              <a:spcBef>
                <a:spcPts val="600"/>
              </a:spcBef>
              <a:buFont typeface="Symbol" panose="05050102010706020507" pitchFamily="18" charset="2"/>
              <a:buChar char=""/>
            </a:pPr>
            <a:r>
              <a:rPr lang="nl-NL" sz="1800" dirty="0"/>
              <a:t>Is dit een patroon bij jou?</a:t>
            </a:r>
          </a:p>
          <a:p>
            <a:pPr marL="342900" lvl="0" indent="-342900">
              <a:lnSpc>
                <a:spcPct val="100000"/>
              </a:lnSpc>
              <a:spcBef>
                <a:spcPts val="600"/>
              </a:spcBef>
              <a:buFont typeface="Symbol" panose="05050102010706020507" pitchFamily="18" charset="2"/>
              <a:buChar char=""/>
            </a:pPr>
            <a:r>
              <a:rPr lang="nl-NL" sz="1800" dirty="0"/>
              <a:t>Is dit een automatische reactie?</a:t>
            </a:r>
          </a:p>
          <a:p>
            <a:pPr marL="342900" lvl="0" indent="-342900">
              <a:lnSpc>
                <a:spcPct val="100000"/>
              </a:lnSpc>
              <a:spcBef>
                <a:spcPts val="600"/>
              </a:spcBef>
              <a:spcAft>
                <a:spcPts val="800"/>
              </a:spcAft>
              <a:buFont typeface="Symbol" panose="05050102010706020507" pitchFamily="18" charset="2"/>
              <a:buChar char=""/>
            </a:pPr>
            <a:r>
              <a:rPr lang="nl-NL" sz="1800" dirty="0"/>
              <a:t>Waar ben je sterk in? Wat zijn aandachtspunten?</a:t>
            </a:r>
          </a:p>
          <a:p>
            <a:pPr marL="0" indent="0">
              <a:lnSpc>
                <a:spcPct val="100000"/>
              </a:lnSpc>
              <a:spcBef>
                <a:spcPts val="600"/>
              </a:spcBef>
              <a:spcAft>
                <a:spcPts val="800"/>
              </a:spcAft>
              <a:buNone/>
            </a:pPr>
            <a:r>
              <a:rPr lang="nl-NL" sz="1800" b="1" dirty="0"/>
              <a:t>Motieven en drijfveren</a:t>
            </a:r>
          </a:p>
          <a:p>
            <a:pPr marL="342900" lvl="0" indent="-342900">
              <a:lnSpc>
                <a:spcPct val="100000"/>
              </a:lnSpc>
              <a:spcBef>
                <a:spcPts val="600"/>
              </a:spcBef>
              <a:buFont typeface="Symbol" panose="05050102010706020507" pitchFamily="18" charset="2"/>
              <a:buChar char=""/>
            </a:pPr>
            <a:r>
              <a:rPr lang="nl-NL" sz="1800" dirty="0"/>
              <a:t>Wat wil je echt?                          Waar geniet je van?</a:t>
            </a:r>
          </a:p>
          <a:p>
            <a:pPr marL="342900" lvl="0" indent="-342900">
              <a:lnSpc>
                <a:spcPct val="100000"/>
              </a:lnSpc>
              <a:spcBef>
                <a:spcPts val="600"/>
              </a:spcBef>
              <a:buFont typeface="Symbol" panose="05050102010706020507" pitchFamily="18" charset="2"/>
              <a:buChar char=""/>
            </a:pPr>
            <a:r>
              <a:rPr lang="nl-NL" sz="1800" dirty="0"/>
              <a:t>Wat wil je het liefst doen?        Wat drijft jou?</a:t>
            </a:r>
          </a:p>
          <a:p>
            <a:pPr marL="342900" lvl="0" indent="-342900">
              <a:lnSpc>
                <a:spcPct val="100000"/>
              </a:lnSpc>
              <a:spcBef>
                <a:spcPts val="600"/>
              </a:spcBef>
              <a:buFont typeface="Symbol" panose="05050102010706020507" pitchFamily="18" charset="2"/>
              <a:buChar char=""/>
            </a:pPr>
            <a:r>
              <a:rPr lang="nl-NL" sz="1800" dirty="0"/>
              <a:t>Haal je er energie uit?                Wat motiveert je? Waar ga je voor?</a:t>
            </a:r>
          </a:p>
          <a:p>
            <a:pPr marL="342900" lvl="0" indent="-342900">
              <a:lnSpc>
                <a:spcPct val="100000"/>
              </a:lnSpc>
              <a:spcBef>
                <a:spcPts val="600"/>
              </a:spcBef>
              <a:buFont typeface="Symbol" panose="05050102010706020507" pitchFamily="18" charset="2"/>
              <a:buChar char=""/>
            </a:pPr>
            <a:r>
              <a:rPr lang="nl-NL" sz="1800" dirty="0"/>
              <a:t>Wat vind je belangrijk in je werk en in je leven?</a:t>
            </a:r>
          </a:p>
          <a:p>
            <a:pPr marL="342900" lvl="0" indent="-342900">
              <a:lnSpc>
                <a:spcPct val="100000"/>
              </a:lnSpc>
              <a:spcBef>
                <a:spcPts val="600"/>
              </a:spcBef>
              <a:buFont typeface="Symbol" panose="05050102010706020507" pitchFamily="18" charset="2"/>
              <a:buChar char=""/>
            </a:pPr>
            <a:r>
              <a:rPr lang="nl-NL" sz="1800" dirty="0"/>
              <a:t>Waar zie je jezelf over vijf of tien jaar?</a:t>
            </a:r>
          </a:p>
          <a:p>
            <a:pPr marL="342900" lvl="0" indent="-342900">
              <a:lnSpc>
                <a:spcPct val="100000"/>
              </a:lnSpc>
              <a:spcBef>
                <a:spcPts val="600"/>
              </a:spcBef>
              <a:spcAft>
                <a:spcPts val="800"/>
              </a:spcAft>
              <a:buFont typeface="Symbol" panose="05050102010706020507" pitchFamily="18" charset="2"/>
              <a:buChar char=""/>
            </a:pPr>
            <a:r>
              <a:rPr lang="nl-NL" sz="1800" dirty="0"/>
              <a:t>Wat geeft je plezier en voldoening in het werk?</a:t>
            </a:r>
          </a:p>
          <a:p>
            <a:pPr marL="0" indent="0">
              <a:buNone/>
            </a:pPr>
            <a:endParaRPr lang="nl-NL" sz="800" dirty="0"/>
          </a:p>
        </p:txBody>
      </p:sp>
    </p:spTree>
    <p:extLst>
      <p:ext uri="{BB962C8B-B14F-4D97-AF65-F5344CB8AC3E}">
        <p14:creationId xmlns:p14="http://schemas.microsoft.com/office/powerpoint/2010/main" val="80925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14A23-44A0-4601-A5FD-088934247FFD}"/>
              </a:ext>
            </a:extLst>
          </p:cNvPr>
          <p:cNvSpPr>
            <a:spLocks noGrp="1"/>
          </p:cNvSpPr>
          <p:nvPr>
            <p:ph type="title"/>
          </p:nvPr>
        </p:nvSpPr>
        <p:spPr/>
        <p:txBody>
          <a:bodyPr/>
          <a:lstStyle/>
          <a:p>
            <a:r>
              <a:rPr lang="nl-NL" dirty="0"/>
              <a:t>	Effect van vragen stellen onder water</a:t>
            </a:r>
          </a:p>
        </p:txBody>
      </p:sp>
      <p:pic>
        <p:nvPicPr>
          <p:cNvPr id="5" name="Tijdelijke aanduiding voor inhoud 4">
            <a:extLst>
              <a:ext uri="{FF2B5EF4-FFF2-40B4-BE49-F238E27FC236}">
                <a16:creationId xmlns:a16="http://schemas.microsoft.com/office/drawing/2014/main" id="{BD9AC2AD-58DB-4A49-A10D-3DB3F88434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702" y="1588315"/>
            <a:ext cx="8378596" cy="4632122"/>
          </a:xfrm>
        </p:spPr>
      </p:pic>
    </p:spTree>
    <p:extLst>
      <p:ext uri="{BB962C8B-B14F-4D97-AF65-F5344CB8AC3E}">
        <p14:creationId xmlns:p14="http://schemas.microsoft.com/office/powerpoint/2010/main" val="337243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D1FD7-F309-494E-9DC0-49641E522D20}"/>
              </a:ext>
            </a:extLst>
          </p:cNvPr>
          <p:cNvSpPr>
            <a:spLocks noGrp="1"/>
          </p:cNvSpPr>
          <p:nvPr>
            <p:ph type="title"/>
          </p:nvPr>
        </p:nvSpPr>
        <p:spPr>
          <a:xfrm>
            <a:off x="838200" y="1423987"/>
            <a:ext cx="10515600" cy="1325563"/>
          </a:xfrm>
        </p:spPr>
        <p:txBody>
          <a:bodyPr/>
          <a:lstStyle/>
          <a:p>
            <a:r>
              <a:rPr lang="nl-NL" dirty="0"/>
              <a:t>		</a:t>
            </a:r>
            <a:r>
              <a:rPr lang="nl-NL" b="1" dirty="0"/>
              <a:t>Intakegesprek</a:t>
            </a:r>
          </a:p>
        </p:txBody>
      </p:sp>
      <p:sp>
        <p:nvSpPr>
          <p:cNvPr id="3" name="Tijdelijke aanduiding voor inhoud 2">
            <a:extLst>
              <a:ext uri="{FF2B5EF4-FFF2-40B4-BE49-F238E27FC236}">
                <a16:creationId xmlns:a16="http://schemas.microsoft.com/office/drawing/2014/main" id="{790BEC4A-11B4-4B13-AED8-2AF9CF39824B}"/>
              </a:ext>
            </a:extLst>
          </p:cNvPr>
          <p:cNvSpPr>
            <a:spLocks noGrp="1"/>
          </p:cNvSpPr>
          <p:nvPr>
            <p:ph idx="1"/>
          </p:nvPr>
        </p:nvSpPr>
        <p:spPr>
          <a:xfrm>
            <a:off x="771525" y="2749550"/>
            <a:ext cx="10515600" cy="2990850"/>
          </a:xfrm>
        </p:spPr>
        <p:txBody>
          <a:bodyPr>
            <a:normAutofit/>
          </a:bodyPr>
          <a:lstStyle/>
          <a:p>
            <a:r>
              <a:rPr lang="nl-NL" dirty="0"/>
              <a:t>Ga in een zelfde tweetal uiteen;</a:t>
            </a:r>
          </a:p>
          <a:p>
            <a:r>
              <a:rPr lang="nl-NL" dirty="0"/>
              <a:t>Verdeel onderling de rollen van coach en een </a:t>
            </a:r>
            <a:r>
              <a:rPr lang="nl-NL" dirty="0" err="1"/>
              <a:t>coachee</a:t>
            </a:r>
            <a:r>
              <a:rPr lang="nl-NL" dirty="0"/>
              <a:t>;</a:t>
            </a:r>
          </a:p>
          <a:p>
            <a:r>
              <a:rPr lang="nl-NL" dirty="0"/>
              <a:t>Voer om de beurt een gesprek van 10 minuten </a:t>
            </a:r>
          </a:p>
          <a:p>
            <a:r>
              <a:rPr lang="nl-NL" dirty="0"/>
              <a:t>Doel van het gesprek is het formuleren wat jij als coach deze cursus wil ontwikkelen/leren.</a:t>
            </a:r>
          </a:p>
          <a:p>
            <a:r>
              <a:rPr lang="nl-NL" dirty="0"/>
              <a:t>Volg contactfase/kernfase/contractfase.</a:t>
            </a:r>
          </a:p>
          <a:p>
            <a:endParaRPr lang="nl-NL" dirty="0"/>
          </a:p>
          <a:p>
            <a:pPr marL="0" indent="0">
              <a:buNone/>
            </a:pPr>
            <a:endParaRPr lang="nl-NL" dirty="0"/>
          </a:p>
        </p:txBody>
      </p:sp>
    </p:spTree>
    <p:extLst>
      <p:ext uri="{BB962C8B-B14F-4D97-AF65-F5344CB8AC3E}">
        <p14:creationId xmlns:p14="http://schemas.microsoft.com/office/powerpoint/2010/main" val="64821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02560-23AB-4D98-B2F9-57078ADC5B2B}"/>
              </a:ext>
            </a:extLst>
          </p:cNvPr>
          <p:cNvSpPr>
            <a:spLocks noGrp="1"/>
          </p:cNvSpPr>
          <p:nvPr>
            <p:ph type="title"/>
          </p:nvPr>
        </p:nvSpPr>
        <p:spPr>
          <a:xfrm>
            <a:off x="1879600" y="174625"/>
            <a:ext cx="8636000" cy="968375"/>
          </a:xfrm>
        </p:spPr>
        <p:txBody>
          <a:bodyPr>
            <a:normAutofit fontScale="90000"/>
          </a:bodyPr>
          <a:lstStyle/>
          <a:p>
            <a:pPr algn="ctr"/>
            <a:r>
              <a:rPr lang="nl-NL" dirty="0"/>
              <a:t>		</a:t>
            </a:r>
            <a:r>
              <a:rPr lang="nl-NL" sz="3600" b="1" dirty="0"/>
              <a:t>Aandachtspunten bij formuleren Coachdoel</a:t>
            </a:r>
          </a:p>
        </p:txBody>
      </p:sp>
      <p:sp>
        <p:nvSpPr>
          <p:cNvPr id="3" name="Tijdelijke aanduiding voor inhoud 2">
            <a:extLst>
              <a:ext uri="{FF2B5EF4-FFF2-40B4-BE49-F238E27FC236}">
                <a16:creationId xmlns:a16="http://schemas.microsoft.com/office/drawing/2014/main" id="{1B2C735B-B7F0-4DC4-A99C-0B01FF909C8C}"/>
              </a:ext>
            </a:extLst>
          </p:cNvPr>
          <p:cNvSpPr>
            <a:spLocks noGrp="1"/>
          </p:cNvSpPr>
          <p:nvPr>
            <p:ph idx="1"/>
          </p:nvPr>
        </p:nvSpPr>
        <p:spPr>
          <a:xfrm>
            <a:off x="838200" y="1333500"/>
            <a:ext cx="10515600" cy="5159375"/>
          </a:xfrm>
        </p:spPr>
        <p:txBody>
          <a:bodyPr>
            <a:normAutofit fontScale="92500" lnSpcReduction="10000"/>
          </a:bodyPr>
          <a:lstStyle/>
          <a:p>
            <a:r>
              <a:rPr lang="nl-NL" dirty="0"/>
              <a:t>Vraag naar concrete situaties. Zorg dat je ‘film’ compleet is. Wat deed jij? Wat gebeurde er toen? Wat dacht je? Wat deed de ander? Wat is daarin zo belangrijk voor je? Enz.</a:t>
            </a:r>
          </a:p>
          <a:p>
            <a:r>
              <a:rPr lang="nl-NL" dirty="0"/>
              <a:t>Concentreer je op wat de gecoachte raakt. (IJsberg)</a:t>
            </a:r>
          </a:p>
          <a:p>
            <a:r>
              <a:rPr lang="nl-NL" dirty="0"/>
              <a:t>Vraag bij concrete situaties door op patronen. Komt dit vaker voor?</a:t>
            </a:r>
          </a:p>
          <a:p>
            <a:r>
              <a:rPr lang="nl-NL" dirty="0"/>
              <a:t>Kritisch blijven opstellen: doorvragen en confronteren op discrepanties, hoe congruent is het verhaal van de gecoachte?</a:t>
            </a:r>
          </a:p>
          <a:p>
            <a:r>
              <a:rPr lang="nl-NL" dirty="0"/>
              <a:t>Checken door samenvatten.</a:t>
            </a:r>
          </a:p>
          <a:p>
            <a:r>
              <a:rPr lang="nl-NL" dirty="0"/>
              <a:t>Wat wil je niet? Omzetten naar: Wat wil je wel?</a:t>
            </a:r>
          </a:p>
          <a:p>
            <a:r>
              <a:rPr lang="nl-NL" dirty="0"/>
              <a:t>Samen een beeld krijgen hoe de gecoachte zich klem zet in zijn context.</a:t>
            </a:r>
          </a:p>
          <a:p>
            <a:r>
              <a:rPr lang="nl-NL" dirty="0"/>
              <a:t>Bepalen wat hij daarin kan veranderen, zodat er ruimte ontstaat voor beweging.</a:t>
            </a:r>
          </a:p>
        </p:txBody>
      </p:sp>
    </p:spTree>
    <p:extLst>
      <p:ext uri="{BB962C8B-B14F-4D97-AF65-F5344CB8AC3E}">
        <p14:creationId xmlns:p14="http://schemas.microsoft.com/office/powerpoint/2010/main" val="246420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DBFFD-9136-462B-8697-6FCF00C7A48D}"/>
              </a:ext>
            </a:extLst>
          </p:cNvPr>
          <p:cNvSpPr>
            <a:spLocks noGrp="1"/>
          </p:cNvSpPr>
          <p:nvPr>
            <p:ph type="title"/>
          </p:nvPr>
        </p:nvSpPr>
        <p:spPr>
          <a:xfrm>
            <a:off x="838200" y="643467"/>
            <a:ext cx="10515600" cy="1236133"/>
          </a:xfrm>
        </p:spPr>
        <p:txBody>
          <a:bodyPr/>
          <a:lstStyle/>
          <a:p>
            <a:r>
              <a:rPr lang="nl-NL" dirty="0"/>
              <a:t>		</a:t>
            </a:r>
            <a:r>
              <a:rPr lang="nl-NL" b="1" dirty="0"/>
              <a:t>Coachcontract</a:t>
            </a:r>
            <a:endParaRPr lang="nl-NL" sz="2000" b="1" dirty="0"/>
          </a:p>
        </p:txBody>
      </p:sp>
      <p:sp>
        <p:nvSpPr>
          <p:cNvPr id="3" name="Tijdelijke aanduiding voor inhoud 2">
            <a:extLst>
              <a:ext uri="{FF2B5EF4-FFF2-40B4-BE49-F238E27FC236}">
                <a16:creationId xmlns:a16="http://schemas.microsoft.com/office/drawing/2014/main" id="{081B803D-F111-4D35-93EC-B28EA9300CFD}"/>
              </a:ext>
            </a:extLst>
          </p:cNvPr>
          <p:cNvSpPr>
            <a:spLocks noGrp="1"/>
          </p:cNvSpPr>
          <p:nvPr>
            <p:ph idx="1"/>
          </p:nvPr>
        </p:nvSpPr>
        <p:spPr>
          <a:xfrm>
            <a:off x="1157288" y="2269067"/>
            <a:ext cx="10196512" cy="3417358"/>
          </a:xfrm>
        </p:spPr>
        <p:txBody>
          <a:bodyPr>
            <a:normAutofit/>
          </a:bodyPr>
          <a:lstStyle/>
          <a:p>
            <a:r>
              <a:rPr lang="nl-NL" dirty="0"/>
              <a:t>Coachdoel als in gewenst resultaat; </a:t>
            </a:r>
          </a:p>
          <a:p>
            <a:r>
              <a:rPr lang="nl-NL" dirty="0"/>
              <a:t>Afspraken over aantal sessies, locatie, tijd, frequentie, verslaglegging, etc.;</a:t>
            </a:r>
          </a:p>
          <a:p>
            <a:r>
              <a:rPr lang="nl-NL" dirty="0"/>
              <a:t>Eenduidigheid in rolverwachting van coach en </a:t>
            </a:r>
            <a:r>
              <a:rPr lang="nl-NL" dirty="0" err="1"/>
              <a:t>coachee</a:t>
            </a:r>
            <a:r>
              <a:rPr lang="nl-NL" dirty="0"/>
              <a:t>;</a:t>
            </a:r>
          </a:p>
          <a:p>
            <a:r>
              <a:rPr lang="nl-NL" dirty="0"/>
              <a:t>Terugkoppeling naar leidinggevende;</a:t>
            </a:r>
          </a:p>
          <a:p>
            <a:r>
              <a:rPr lang="nl-NL" dirty="0"/>
              <a:t>Evt. akkoordverklaring op papier door betrokkenen.</a:t>
            </a:r>
          </a:p>
        </p:txBody>
      </p:sp>
    </p:spTree>
    <p:extLst>
      <p:ext uri="{BB962C8B-B14F-4D97-AF65-F5344CB8AC3E}">
        <p14:creationId xmlns:p14="http://schemas.microsoft.com/office/powerpoint/2010/main" val="71571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E09EA-40B3-46CC-9C60-93040614763C}"/>
              </a:ext>
            </a:extLst>
          </p:cNvPr>
          <p:cNvSpPr>
            <a:spLocks noGrp="1"/>
          </p:cNvSpPr>
          <p:nvPr>
            <p:ph type="title"/>
          </p:nvPr>
        </p:nvSpPr>
        <p:spPr>
          <a:xfrm>
            <a:off x="1295400" y="1872153"/>
            <a:ext cx="8096250" cy="2566497"/>
          </a:xfrm>
        </p:spPr>
        <p:txBody>
          <a:bodyPr/>
          <a:lstStyle/>
          <a:p>
            <a:pPr algn="ctr"/>
            <a:r>
              <a:rPr lang="nl-NL" dirty="0"/>
              <a:t>		</a:t>
            </a:r>
            <a:r>
              <a:rPr lang="nl-NL" b="1" dirty="0"/>
              <a:t>Schaven aan jouw eigen coachdoel</a:t>
            </a:r>
          </a:p>
        </p:txBody>
      </p:sp>
      <p:sp>
        <p:nvSpPr>
          <p:cNvPr id="3" name="Tijdelijke aanduiding voor inhoud 2">
            <a:extLst>
              <a:ext uri="{FF2B5EF4-FFF2-40B4-BE49-F238E27FC236}">
                <a16:creationId xmlns:a16="http://schemas.microsoft.com/office/drawing/2014/main" id="{640D0242-9AD0-4DEC-B91D-B265FD2F0819}"/>
              </a:ext>
            </a:extLst>
          </p:cNvPr>
          <p:cNvSpPr>
            <a:spLocks noGrp="1"/>
          </p:cNvSpPr>
          <p:nvPr>
            <p:ph idx="1"/>
          </p:nvPr>
        </p:nvSpPr>
        <p:spPr>
          <a:xfrm>
            <a:off x="838200" y="2895599"/>
            <a:ext cx="10515600" cy="2566497"/>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7361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65726-B704-41F6-89C5-F1D1EF18195F}"/>
              </a:ext>
            </a:extLst>
          </p:cNvPr>
          <p:cNvSpPr>
            <a:spLocks noGrp="1"/>
          </p:cNvSpPr>
          <p:nvPr>
            <p:ph type="title"/>
          </p:nvPr>
        </p:nvSpPr>
        <p:spPr>
          <a:xfrm>
            <a:off x="671945" y="1296151"/>
            <a:ext cx="10515600" cy="4020916"/>
          </a:xfrm>
        </p:spPr>
        <p:txBody>
          <a:bodyPr/>
          <a:lstStyle/>
          <a:p>
            <a:r>
              <a:rPr lang="nl-NL" dirty="0"/>
              <a:t>			</a:t>
            </a:r>
            <a:r>
              <a:rPr lang="nl-NL" b="1" dirty="0"/>
              <a:t>Ontmoet je collega’s</a:t>
            </a:r>
          </a:p>
        </p:txBody>
      </p:sp>
    </p:spTree>
    <p:extLst>
      <p:ext uri="{BB962C8B-B14F-4D97-AF65-F5344CB8AC3E}">
        <p14:creationId xmlns:p14="http://schemas.microsoft.com/office/powerpoint/2010/main" val="124903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D196F-8230-424F-8DEC-9296775C6134}"/>
              </a:ext>
            </a:extLst>
          </p:cNvPr>
          <p:cNvSpPr>
            <a:spLocks noGrp="1"/>
          </p:cNvSpPr>
          <p:nvPr>
            <p:ph type="title"/>
          </p:nvPr>
        </p:nvSpPr>
        <p:spPr>
          <a:xfrm>
            <a:off x="2319424" y="1723331"/>
            <a:ext cx="6534150" cy="1325563"/>
          </a:xfrm>
        </p:spPr>
        <p:txBody>
          <a:bodyPr/>
          <a:lstStyle/>
          <a:p>
            <a:r>
              <a:rPr lang="nl-NL" b="1" dirty="0"/>
              <a:t>		Afronding</a:t>
            </a:r>
          </a:p>
        </p:txBody>
      </p:sp>
      <p:sp>
        <p:nvSpPr>
          <p:cNvPr id="3" name="Tijdelijke aanduiding voor inhoud 2">
            <a:extLst>
              <a:ext uri="{FF2B5EF4-FFF2-40B4-BE49-F238E27FC236}">
                <a16:creationId xmlns:a16="http://schemas.microsoft.com/office/drawing/2014/main" id="{A580646B-04BE-4EFE-90A0-D1535B42089D}"/>
              </a:ext>
            </a:extLst>
          </p:cNvPr>
          <p:cNvSpPr>
            <a:spLocks noGrp="1"/>
          </p:cNvSpPr>
          <p:nvPr>
            <p:ph idx="1"/>
          </p:nvPr>
        </p:nvSpPr>
        <p:spPr>
          <a:xfrm>
            <a:off x="1203960" y="3048894"/>
            <a:ext cx="10515600" cy="2789238"/>
          </a:xfrm>
        </p:spPr>
        <p:txBody>
          <a:bodyPr>
            <a:normAutofit/>
          </a:bodyPr>
          <a:lstStyle/>
          <a:p>
            <a:r>
              <a:rPr lang="nl-NL" dirty="0"/>
              <a:t>Wat heeft vandaag opgeleverd? Wat neem je mee?</a:t>
            </a:r>
          </a:p>
          <a:p>
            <a:r>
              <a:rPr lang="nl-NL" dirty="0"/>
              <a:t>Welk contract hebben wij vandaag gesloten?</a:t>
            </a:r>
          </a:p>
          <a:p>
            <a:r>
              <a:rPr lang="nl-NL" dirty="0"/>
              <a:t>Wat puzzelt nog? Wat heeft nog aandacht nodig?</a:t>
            </a:r>
          </a:p>
          <a:p>
            <a:endParaRPr lang="nl-NL" dirty="0"/>
          </a:p>
          <a:p>
            <a:pPr marL="0" indent="0">
              <a:buNone/>
            </a:pPr>
            <a:endParaRPr lang="nl-NL" dirty="0"/>
          </a:p>
        </p:txBody>
      </p:sp>
      <p:sp>
        <p:nvSpPr>
          <p:cNvPr id="4" name="Tekstvak 3">
            <a:extLst>
              <a:ext uri="{FF2B5EF4-FFF2-40B4-BE49-F238E27FC236}">
                <a16:creationId xmlns:a16="http://schemas.microsoft.com/office/drawing/2014/main" id="{10A43FE1-320E-0604-BE18-9A0F45E927E1}"/>
              </a:ext>
            </a:extLst>
          </p:cNvPr>
          <p:cNvSpPr txBox="1"/>
          <p:nvPr/>
        </p:nvSpPr>
        <p:spPr>
          <a:xfrm rot="851357">
            <a:off x="6256952" y="579480"/>
            <a:ext cx="6052798" cy="1754326"/>
          </a:xfrm>
          <a:prstGeom prst="rect">
            <a:avLst/>
          </a:prstGeom>
          <a:noFill/>
        </p:spPr>
        <p:txBody>
          <a:bodyPr wrap="square" rtlCol="0">
            <a:spAutoFit/>
          </a:bodyPr>
          <a:lstStyle/>
          <a:p>
            <a:pPr algn="ctr"/>
            <a:r>
              <a:rPr lang="nl-NL" sz="3600" i="1" dirty="0"/>
              <a:t>Een coach is er niet om je te steunen, maar om te zorgen dat je geen steun nodig hebt</a:t>
            </a:r>
          </a:p>
        </p:txBody>
      </p:sp>
    </p:spTree>
    <p:extLst>
      <p:ext uri="{BB962C8B-B14F-4D97-AF65-F5344CB8AC3E}">
        <p14:creationId xmlns:p14="http://schemas.microsoft.com/office/powerpoint/2010/main" val="157673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D196F-8230-424F-8DEC-9296775C6134}"/>
              </a:ext>
            </a:extLst>
          </p:cNvPr>
          <p:cNvSpPr>
            <a:spLocks noGrp="1"/>
          </p:cNvSpPr>
          <p:nvPr>
            <p:ph type="title"/>
          </p:nvPr>
        </p:nvSpPr>
        <p:spPr>
          <a:xfrm>
            <a:off x="2336049" y="231862"/>
            <a:ext cx="6534150" cy="1325563"/>
          </a:xfrm>
        </p:spPr>
        <p:txBody>
          <a:bodyPr/>
          <a:lstStyle/>
          <a:p>
            <a:r>
              <a:rPr lang="nl-NL" b="1" dirty="0"/>
              <a:t>		De volgende keer</a:t>
            </a:r>
          </a:p>
        </p:txBody>
      </p:sp>
      <p:sp>
        <p:nvSpPr>
          <p:cNvPr id="3" name="Tijdelijke aanduiding voor inhoud 2">
            <a:extLst>
              <a:ext uri="{FF2B5EF4-FFF2-40B4-BE49-F238E27FC236}">
                <a16:creationId xmlns:a16="http://schemas.microsoft.com/office/drawing/2014/main" id="{A580646B-04BE-4EFE-90A0-D1535B42089D}"/>
              </a:ext>
            </a:extLst>
          </p:cNvPr>
          <p:cNvSpPr>
            <a:spLocks noGrp="1"/>
          </p:cNvSpPr>
          <p:nvPr>
            <p:ph idx="1"/>
          </p:nvPr>
        </p:nvSpPr>
        <p:spPr>
          <a:xfrm>
            <a:off x="838200" y="1402974"/>
            <a:ext cx="10515600" cy="2789238"/>
          </a:xfrm>
        </p:spPr>
        <p:txBody>
          <a:bodyPr>
            <a:normAutofit/>
          </a:bodyPr>
          <a:lstStyle/>
          <a:p>
            <a:r>
              <a:rPr lang="nl-NL" dirty="0"/>
              <a:t>Contract sluiten met eigen </a:t>
            </a:r>
            <a:r>
              <a:rPr lang="nl-NL" dirty="0" err="1"/>
              <a:t>coachee</a:t>
            </a:r>
            <a:endParaRPr lang="nl-NL" dirty="0"/>
          </a:p>
          <a:p>
            <a:r>
              <a:rPr lang="nl-NL" dirty="0"/>
              <a:t>Lezen: </a:t>
            </a:r>
            <a:r>
              <a:rPr lang="nl-NL" dirty="0">
                <a:hlinkClick r:id="rId3"/>
              </a:rPr>
              <a:t>http://robsegers.blogspot.com/2012/02/mcclelland.html</a:t>
            </a:r>
            <a:endParaRPr lang="nl-NL" dirty="0"/>
          </a:p>
          <a:p>
            <a:r>
              <a:rPr lang="nl-NL" dirty="0"/>
              <a:t>Aanbevolen: </a:t>
            </a:r>
          </a:p>
          <a:p>
            <a:pPr marL="0" indent="0">
              <a:buNone/>
            </a:pPr>
            <a:endParaRPr lang="nl-NL" dirty="0"/>
          </a:p>
          <a:p>
            <a:pPr marL="0" indent="0">
              <a:buNone/>
            </a:pPr>
            <a:endParaRPr lang="nl-NL" dirty="0"/>
          </a:p>
        </p:txBody>
      </p:sp>
      <p:pic>
        <p:nvPicPr>
          <p:cNvPr id="5" name="Afbeelding 4" descr="Afbeelding met tekst, persoon, person&#10;&#10;Automatisch gegenereerde beschrijving">
            <a:hlinkClick r:id="rId4"/>
            <a:extLst>
              <a:ext uri="{FF2B5EF4-FFF2-40B4-BE49-F238E27FC236}">
                <a16:creationId xmlns:a16="http://schemas.microsoft.com/office/drawing/2014/main" id="{1BF6AC65-5E42-002F-B6B3-807E3D275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489" y="2965754"/>
            <a:ext cx="3937021" cy="2937853"/>
          </a:xfrm>
          <a:prstGeom prst="rect">
            <a:avLst/>
          </a:prstGeom>
        </p:spPr>
      </p:pic>
    </p:spTree>
    <p:extLst>
      <p:ext uri="{BB962C8B-B14F-4D97-AF65-F5344CB8AC3E}">
        <p14:creationId xmlns:p14="http://schemas.microsoft.com/office/powerpoint/2010/main" val="162400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BDDA0-C3E8-49B4-B96A-B781C79F87E1}"/>
              </a:ext>
            </a:extLst>
          </p:cNvPr>
          <p:cNvSpPr>
            <a:spLocks noGrp="1"/>
          </p:cNvSpPr>
          <p:nvPr>
            <p:ph type="title"/>
          </p:nvPr>
        </p:nvSpPr>
        <p:spPr>
          <a:xfrm>
            <a:off x="838200" y="365125"/>
            <a:ext cx="10515600" cy="2259542"/>
          </a:xfrm>
        </p:spPr>
        <p:txBody>
          <a:bodyPr/>
          <a:lstStyle/>
          <a:p>
            <a:r>
              <a:rPr lang="nl-NL" dirty="0"/>
              <a:t>			</a:t>
            </a:r>
            <a:r>
              <a:rPr lang="nl-NL" b="1" dirty="0"/>
              <a:t>Opzet</a:t>
            </a:r>
          </a:p>
        </p:txBody>
      </p:sp>
      <p:sp>
        <p:nvSpPr>
          <p:cNvPr id="3" name="Tijdelijke aanduiding voor inhoud 2">
            <a:extLst>
              <a:ext uri="{FF2B5EF4-FFF2-40B4-BE49-F238E27FC236}">
                <a16:creationId xmlns:a16="http://schemas.microsoft.com/office/drawing/2014/main" id="{040F54D4-97F7-4814-9519-541E03EE6BEE}"/>
              </a:ext>
            </a:extLst>
          </p:cNvPr>
          <p:cNvSpPr>
            <a:spLocks noGrp="1"/>
          </p:cNvSpPr>
          <p:nvPr>
            <p:ph idx="1"/>
          </p:nvPr>
        </p:nvSpPr>
        <p:spPr/>
        <p:txBody>
          <a:bodyPr/>
          <a:lstStyle/>
          <a:p>
            <a:r>
              <a:rPr lang="nl-NL" dirty="0"/>
              <a:t>5 bijeenkomsten</a:t>
            </a:r>
          </a:p>
          <a:p>
            <a:r>
              <a:rPr lang="nl-NL" dirty="0"/>
              <a:t>Tijdens de training voer je parallel coachgesprekken met (liefst) een vaste </a:t>
            </a:r>
            <a:r>
              <a:rPr lang="nl-NL" dirty="0" err="1"/>
              <a:t>coachee</a:t>
            </a:r>
            <a:r>
              <a:rPr lang="nl-NL" dirty="0"/>
              <a:t>. </a:t>
            </a:r>
          </a:p>
          <a:p>
            <a:r>
              <a:rPr lang="nl-NL" dirty="0"/>
              <a:t>De coachgesprekken zijn elke keer input voor je eigen oefengesprekken tijdens de bijeenkomsten.</a:t>
            </a:r>
          </a:p>
          <a:p>
            <a:r>
              <a:rPr lang="nl-NL" dirty="0"/>
              <a:t>In de laatste bijeenkomst een presentatie over eigen opbrengst </a:t>
            </a:r>
          </a:p>
          <a:p>
            <a:pPr marL="0" indent="0">
              <a:buNone/>
            </a:pPr>
            <a:r>
              <a:rPr lang="nl-NL" dirty="0"/>
              <a:t>(Wat hebt ik geleerd qua theorie? Qua coachvaardigheden? en eigen ontwikkeling/</a:t>
            </a:r>
            <a:r>
              <a:rPr lang="nl-NL" dirty="0" err="1"/>
              <a:t>reflectielaag</a:t>
            </a:r>
            <a:r>
              <a:rPr lang="nl-NL" dirty="0"/>
              <a:t>). </a:t>
            </a:r>
          </a:p>
        </p:txBody>
      </p:sp>
    </p:spTree>
    <p:extLst>
      <p:ext uri="{BB962C8B-B14F-4D97-AF65-F5344CB8AC3E}">
        <p14:creationId xmlns:p14="http://schemas.microsoft.com/office/powerpoint/2010/main" val="261066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BC0E1-299E-93B5-85DC-59FDA00B7A1D}"/>
              </a:ext>
            </a:extLst>
          </p:cNvPr>
          <p:cNvSpPr>
            <a:spLocks noGrp="1"/>
          </p:cNvSpPr>
          <p:nvPr>
            <p:ph type="title"/>
          </p:nvPr>
        </p:nvSpPr>
        <p:spPr>
          <a:xfrm>
            <a:off x="2760132" y="365125"/>
            <a:ext cx="8593667" cy="1325563"/>
          </a:xfrm>
        </p:spPr>
        <p:txBody>
          <a:bodyPr/>
          <a:lstStyle/>
          <a:p>
            <a:r>
              <a:rPr lang="nl-NL" b="1" dirty="0"/>
              <a:t>Uitgangspunten</a:t>
            </a:r>
          </a:p>
        </p:txBody>
      </p:sp>
      <p:sp>
        <p:nvSpPr>
          <p:cNvPr id="3" name="Tijdelijke aanduiding voor inhoud 2">
            <a:extLst>
              <a:ext uri="{FF2B5EF4-FFF2-40B4-BE49-F238E27FC236}">
                <a16:creationId xmlns:a16="http://schemas.microsoft.com/office/drawing/2014/main" id="{439CDA16-1BCC-B58E-6B49-066ED2D56E8D}"/>
              </a:ext>
            </a:extLst>
          </p:cNvPr>
          <p:cNvSpPr>
            <a:spLocks noGrp="1"/>
          </p:cNvSpPr>
          <p:nvPr>
            <p:ph idx="1"/>
          </p:nvPr>
        </p:nvSpPr>
        <p:spPr>
          <a:xfrm>
            <a:off x="838200" y="2048933"/>
            <a:ext cx="10515600" cy="4128030"/>
          </a:xfrm>
        </p:spPr>
        <p:txBody>
          <a:bodyPr>
            <a:normAutofit/>
          </a:bodyPr>
          <a:lstStyle/>
          <a:p>
            <a:r>
              <a:rPr lang="nl-NL" sz="3200" dirty="0"/>
              <a:t>Ik oké, jij oké</a:t>
            </a:r>
          </a:p>
          <a:p>
            <a:r>
              <a:rPr lang="nl-NL" sz="3200" dirty="0"/>
              <a:t>Iedereen kan denken en iedereen kan leren</a:t>
            </a:r>
          </a:p>
          <a:p>
            <a:r>
              <a:rPr lang="nl-NL" sz="3200" dirty="0"/>
              <a:t>Van contact, naar contract</a:t>
            </a:r>
          </a:p>
          <a:p>
            <a:r>
              <a:rPr lang="nl-NL" sz="3200" dirty="0"/>
              <a:t>Vertrouwelijkheid, psychologisch contract</a:t>
            </a:r>
          </a:p>
          <a:p>
            <a:r>
              <a:rPr lang="nl-NL" sz="3200" dirty="0"/>
              <a:t>…?</a:t>
            </a:r>
          </a:p>
          <a:p>
            <a:pPr marL="0" indent="0">
              <a:buNone/>
            </a:pPr>
            <a:endParaRPr lang="nl-NL" sz="3200" dirty="0"/>
          </a:p>
        </p:txBody>
      </p:sp>
    </p:spTree>
    <p:extLst>
      <p:ext uri="{BB962C8B-B14F-4D97-AF65-F5344CB8AC3E}">
        <p14:creationId xmlns:p14="http://schemas.microsoft.com/office/powerpoint/2010/main" val="2095248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1A614-2F60-4512-A503-D1B724033C1D}"/>
              </a:ext>
            </a:extLst>
          </p:cNvPr>
          <p:cNvSpPr>
            <a:spLocks noGrp="1"/>
          </p:cNvSpPr>
          <p:nvPr>
            <p:ph type="title"/>
          </p:nvPr>
        </p:nvSpPr>
        <p:spPr/>
        <p:txBody>
          <a:bodyPr/>
          <a:lstStyle/>
          <a:p>
            <a:r>
              <a:rPr lang="nl-NL" dirty="0"/>
              <a:t>			</a:t>
            </a:r>
            <a:r>
              <a:rPr lang="nl-NL" b="1" dirty="0"/>
              <a:t>Luisteroefening</a:t>
            </a:r>
          </a:p>
        </p:txBody>
      </p:sp>
      <p:sp>
        <p:nvSpPr>
          <p:cNvPr id="3" name="Tijdelijke aanduiding voor inhoud 2">
            <a:extLst>
              <a:ext uri="{FF2B5EF4-FFF2-40B4-BE49-F238E27FC236}">
                <a16:creationId xmlns:a16="http://schemas.microsoft.com/office/drawing/2014/main" id="{E55BB6F1-6765-4595-BD3A-3319D2837F19}"/>
              </a:ext>
            </a:extLst>
          </p:cNvPr>
          <p:cNvSpPr>
            <a:spLocks noGrp="1"/>
          </p:cNvSpPr>
          <p:nvPr>
            <p:ph idx="1"/>
          </p:nvPr>
        </p:nvSpPr>
        <p:spPr/>
        <p:txBody>
          <a:bodyPr/>
          <a:lstStyle/>
          <a:p>
            <a:r>
              <a:rPr lang="nl-NL" dirty="0"/>
              <a:t>Vertel 12 minuten over jezelf, over je werk, over de aanleiding deze training te willen doen, over je kwaliteiten, over je ontwikkelpunten, ……..</a:t>
            </a:r>
          </a:p>
          <a:p>
            <a:r>
              <a:rPr lang="nl-NL" dirty="0"/>
              <a:t>De ander luistert, maar reageert niet, geen hummen, geen knikken, geen vragen, geen verbale of non-verbale reactie, </a:t>
            </a:r>
          </a:p>
          <a:p>
            <a:r>
              <a:rPr lang="nl-NL" dirty="0"/>
              <a:t>Beide personen blijven wel (oog)contact houden,</a:t>
            </a:r>
          </a:p>
          <a:p>
            <a:r>
              <a:rPr lang="nl-NL" dirty="0"/>
              <a:t>Beide personen registreren bij zichzelf wat deze oefening met je doet. Wanneer wil je reageren/hoop je op een reactie? Wanneer wil je knikken, hummen? Waarom wil je dat? </a:t>
            </a:r>
          </a:p>
        </p:txBody>
      </p:sp>
    </p:spTree>
    <p:extLst>
      <p:ext uri="{BB962C8B-B14F-4D97-AF65-F5344CB8AC3E}">
        <p14:creationId xmlns:p14="http://schemas.microsoft.com/office/powerpoint/2010/main" val="9473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35327-A642-4B5F-A126-F383CD31E6E3}"/>
              </a:ext>
            </a:extLst>
          </p:cNvPr>
          <p:cNvSpPr>
            <a:spLocks noGrp="1"/>
          </p:cNvSpPr>
          <p:nvPr>
            <p:ph type="title"/>
          </p:nvPr>
        </p:nvSpPr>
        <p:spPr>
          <a:xfrm>
            <a:off x="838200" y="1447800"/>
            <a:ext cx="10515600" cy="1028700"/>
          </a:xfrm>
        </p:spPr>
        <p:txBody>
          <a:bodyPr/>
          <a:lstStyle/>
          <a:p>
            <a:r>
              <a:rPr lang="nl-NL" dirty="0"/>
              <a:t>		Coaching…? </a:t>
            </a:r>
          </a:p>
        </p:txBody>
      </p:sp>
      <p:sp>
        <p:nvSpPr>
          <p:cNvPr id="3" name="Tijdelijke aanduiding voor inhoud 2">
            <a:extLst>
              <a:ext uri="{FF2B5EF4-FFF2-40B4-BE49-F238E27FC236}">
                <a16:creationId xmlns:a16="http://schemas.microsoft.com/office/drawing/2014/main" id="{43FC60E9-64C6-4A9C-9286-7E4801E38474}"/>
              </a:ext>
            </a:extLst>
          </p:cNvPr>
          <p:cNvSpPr>
            <a:spLocks noGrp="1"/>
          </p:cNvSpPr>
          <p:nvPr>
            <p:ph idx="1"/>
          </p:nvPr>
        </p:nvSpPr>
        <p:spPr>
          <a:xfrm>
            <a:off x="838200" y="2800349"/>
            <a:ext cx="8661400" cy="1754717"/>
          </a:xfrm>
        </p:spPr>
        <p:txBody>
          <a:bodyPr>
            <a:normAutofit/>
          </a:bodyPr>
          <a:lstStyle/>
          <a:p>
            <a:r>
              <a:rPr lang="nl-NL" dirty="0"/>
              <a:t>Noteer in 1 of 2 zinnen wat coaching is</a:t>
            </a:r>
          </a:p>
          <a:p>
            <a:r>
              <a:rPr lang="nl-NL" dirty="0"/>
              <a:t>Neem hiervoor 3 minuten de tijd</a:t>
            </a:r>
          </a:p>
          <a:p>
            <a:r>
              <a:rPr lang="nl-NL" dirty="0"/>
              <a:t>Het raadplegen van internet is toegestaan</a:t>
            </a:r>
          </a:p>
          <a:p>
            <a:pPr marL="0" indent="0">
              <a:buNone/>
            </a:pPr>
            <a:endParaRPr lang="nl-NL" dirty="0"/>
          </a:p>
        </p:txBody>
      </p:sp>
    </p:spTree>
    <p:extLst>
      <p:ext uri="{BB962C8B-B14F-4D97-AF65-F5344CB8AC3E}">
        <p14:creationId xmlns:p14="http://schemas.microsoft.com/office/powerpoint/2010/main" val="321170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35327-A642-4B5F-A126-F383CD31E6E3}"/>
              </a:ext>
            </a:extLst>
          </p:cNvPr>
          <p:cNvSpPr>
            <a:spLocks noGrp="1"/>
          </p:cNvSpPr>
          <p:nvPr>
            <p:ph type="title"/>
          </p:nvPr>
        </p:nvSpPr>
        <p:spPr/>
        <p:txBody>
          <a:bodyPr/>
          <a:lstStyle/>
          <a:p>
            <a:r>
              <a:rPr lang="nl-NL" dirty="0"/>
              <a:t>		</a:t>
            </a:r>
            <a:r>
              <a:rPr lang="nl-NL" b="1" dirty="0"/>
              <a:t>Wat is coaching? Wel/niet</a:t>
            </a:r>
          </a:p>
        </p:txBody>
      </p:sp>
      <p:sp>
        <p:nvSpPr>
          <p:cNvPr id="3" name="Tijdelijke aanduiding voor inhoud 2">
            <a:extLst>
              <a:ext uri="{FF2B5EF4-FFF2-40B4-BE49-F238E27FC236}">
                <a16:creationId xmlns:a16="http://schemas.microsoft.com/office/drawing/2014/main" id="{43FC60E9-64C6-4A9C-9286-7E4801E38474}"/>
              </a:ext>
            </a:extLst>
          </p:cNvPr>
          <p:cNvSpPr>
            <a:spLocks noGrp="1"/>
          </p:cNvSpPr>
          <p:nvPr>
            <p:ph idx="1"/>
          </p:nvPr>
        </p:nvSpPr>
        <p:spPr/>
        <p:txBody>
          <a:bodyPr>
            <a:normAutofit fontScale="85000" lnSpcReduction="20000"/>
          </a:bodyPr>
          <a:lstStyle/>
          <a:p>
            <a:r>
              <a:rPr lang="nl-NL" b="1" dirty="0"/>
              <a:t>Werkbegeleiding</a:t>
            </a:r>
            <a:r>
              <a:rPr lang="nl-NL" dirty="0"/>
              <a:t> is een concrete vorm van begeleiding. Inhoudelijk word je ondersteund in </a:t>
            </a:r>
            <a:r>
              <a:rPr lang="nl-NL" u="sng" dirty="0"/>
              <a:t>hoe</a:t>
            </a:r>
            <a:r>
              <a:rPr lang="nl-NL" dirty="0"/>
              <a:t> je werktaken dient uit te voeren.</a:t>
            </a:r>
          </a:p>
          <a:p>
            <a:r>
              <a:rPr lang="nl-NL" b="1" dirty="0"/>
              <a:t>Coaching</a:t>
            </a:r>
            <a:r>
              <a:rPr lang="nl-NL" dirty="0"/>
              <a:t> is gefocust op het 'hier en nu' en is resultaatgericht. Je werkt tijdens coaching daarom aan leerdoelen. Afhankelijk van jouw leerdoel spreek je een aantal bijeenkomsten af. Samen met je coach onderzoek je 'hoe je dingen doet' en natuurlijk 'hoe je de dingen anders kunt doen’.</a:t>
            </a:r>
          </a:p>
          <a:p>
            <a:r>
              <a:rPr lang="nl-NL" b="1" dirty="0"/>
              <a:t>Supervisie</a:t>
            </a:r>
            <a:r>
              <a:rPr lang="nl-NL" dirty="0"/>
              <a:t> is een methode die procesgericht is. De aandacht is gevestigd op de 'weg naar het resultaat toe'. Samen met je supervisor onderzoek je jouw leerthema’s. Deze gaan over de kern van je persoonlijk handelen, denken en voelen. Doel is handvatten ontwikkelen voor interne en zelfstandige sturing op voortgang/ontwikkeling in je dagelijkse werkpraktijk.</a:t>
            </a:r>
          </a:p>
          <a:p>
            <a:r>
              <a:rPr lang="nl-NL" b="1" dirty="0"/>
              <a:t>Therapie </a:t>
            </a:r>
            <a:r>
              <a:rPr lang="nl-NL" dirty="0"/>
              <a:t>(uitsluitend) privé gerelateerd. Vaak is therapie gericht op gebeurtenissen in het verleden. Je wilt dit verwerken of zaken een plaats geven. Na een traject, dat net als supervisie vaak een wat langere looptijd heeft, ben je weer klaar om verder te gaan of om nieuwe stappen te zetten.</a:t>
            </a:r>
          </a:p>
        </p:txBody>
      </p:sp>
    </p:spTree>
    <p:extLst>
      <p:ext uri="{BB962C8B-B14F-4D97-AF65-F5344CB8AC3E}">
        <p14:creationId xmlns:p14="http://schemas.microsoft.com/office/powerpoint/2010/main" val="84013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27EFE-8FF1-94F6-A447-FDD25769DEC4}"/>
              </a:ext>
            </a:extLst>
          </p:cNvPr>
          <p:cNvSpPr>
            <a:spLocks noGrp="1"/>
          </p:cNvSpPr>
          <p:nvPr>
            <p:ph type="title"/>
          </p:nvPr>
        </p:nvSpPr>
        <p:spPr>
          <a:xfrm>
            <a:off x="4414837" y="2365375"/>
            <a:ext cx="6667500" cy="1325563"/>
          </a:xfrm>
        </p:spPr>
        <p:txBody>
          <a:bodyPr/>
          <a:lstStyle/>
          <a:p>
            <a:r>
              <a:rPr lang="nl-NL" b="1" dirty="0"/>
              <a:t>Pauze</a:t>
            </a:r>
          </a:p>
        </p:txBody>
      </p:sp>
    </p:spTree>
    <p:extLst>
      <p:ext uri="{BB962C8B-B14F-4D97-AF65-F5344CB8AC3E}">
        <p14:creationId xmlns:p14="http://schemas.microsoft.com/office/powerpoint/2010/main" val="150060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D1FD7-F309-494E-9DC0-49641E522D20}"/>
              </a:ext>
            </a:extLst>
          </p:cNvPr>
          <p:cNvSpPr>
            <a:spLocks noGrp="1"/>
          </p:cNvSpPr>
          <p:nvPr>
            <p:ph type="title"/>
          </p:nvPr>
        </p:nvSpPr>
        <p:spPr>
          <a:xfrm>
            <a:off x="838200" y="1423987"/>
            <a:ext cx="10515600" cy="1325563"/>
          </a:xfrm>
        </p:spPr>
        <p:txBody>
          <a:bodyPr/>
          <a:lstStyle/>
          <a:p>
            <a:r>
              <a:rPr lang="nl-NL" dirty="0"/>
              <a:t>		</a:t>
            </a:r>
            <a:r>
              <a:rPr lang="nl-NL" b="1" dirty="0"/>
              <a:t>Jouw ontwikkeldoel als coach</a:t>
            </a:r>
          </a:p>
        </p:txBody>
      </p:sp>
      <p:sp>
        <p:nvSpPr>
          <p:cNvPr id="3" name="Tijdelijke aanduiding voor inhoud 2">
            <a:extLst>
              <a:ext uri="{FF2B5EF4-FFF2-40B4-BE49-F238E27FC236}">
                <a16:creationId xmlns:a16="http://schemas.microsoft.com/office/drawing/2014/main" id="{790BEC4A-11B4-4B13-AED8-2AF9CF39824B}"/>
              </a:ext>
            </a:extLst>
          </p:cNvPr>
          <p:cNvSpPr>
            <a:spLocks noGrp="1"/>
          </p:cNvSpPr>
          <p:nvPr>
            <p:ph idx="1"/>
          </p:nvPr>
        </p:nvSpPr>
        <p:spPr>
          <a:xfrm>
            <a:off x="771525" y="2749550"/>
            <a:ext cx="10515600" cy="2990850"/>
          </a:xfrm>
        </p:spPr>
        <p:txBody>
          <a:bodyPr>
            <a:normAutofit/>
          </a:bodyPr>
          <a:lstStyle/>
          <a:p>
            <a:r>
              <a:rPr lang="nl-NL" dirty="0"/>
              <a:t>Ga in een tweetal uiteen;</a:t>
            </a:r>
          </a:p>
          <a:p>
            <a:r>
              <a:rPr lang="nl-NL" dirty="0"/>
              <a:t>Verdeel onderling de rollen van coach en een </a:t>
            </a:r>
            <a:r>
              <a:rPr lang="nl-NL" dirty="0" err="1"/>
              <a:t>coachee</a:t>
            </a:r>
            <a:r>
              <a:rPr lang="nl-NL" dirty="0"/>
              <a:t>;</a:t>
            </a:r>
          </a:p>
          <a:p>
            <a:r>
              <a:rPr lang="nl-NL" dirty="0"/>
              <a:t>Voer om de beurt een coachgesprek van 10 minuten </a:t>
            </a:r>
          </a:p>
          <a:p>
            <a:r>
              <a:rPr lang="nl-NL" dirty="0"/>
              <a:t>Doel van het gesprek is het formuleren wat jij als coach deze cursus wil ontwikkelen/leren.</a:t>
            </a:r>
          </a:p>
          <a:p>
            <a:endParaRPr lang="nl-NL" dirty="0"/>
          </a:p>
          <a:p>
            <a:pPr marL="0" indent="0">
              <a:buNone/>
            </a:pPr>
            <a:endParaRPr lang="nl-NL" dirty="0"/>
          </a:p>
        </p:txBody>
      </p:sp>
    </p:spTree>
    <p:extLst>
      <p:ext uri="{BB962C8B-B14F-4D97-AF65-F5344CB8AC3E}">
        <p14:creationId xmlns:p14="http://schemas.microsoft.com/office/powerpoint/2010/main" val="31037760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1647</Words>
  <Application>Microsoft Office PowerPoint</Application>
  <PresentationFormat>Breedbeeld</PresentationFormat>
  <Paragraphs>166</Paragraphs>
  <Slides>21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 Light</vt:lpstr>
      <vt:lpstr>Symbol</vt:lpstr>
      <vt:lpstr>Kantoorthema</vt:lpstr>
      <vt:lpstr>Basiscursus Coaching</vt:lpstr>
      <vt:lpstr>   Ontmoet je collega’s</vt:lpstr>
      <vt:lpstr>   Opzet</vt:lpstr>
      <vt:lpstr>Uitgangspunten</vt:lpstr>
      <vt:lpstr>   Luisteroefening</vt:lpstr>
      <vt:lpstr>  Coaching…? </vt:lpstr>
      <vt:lpstr>  Wat is coaching? Wel/niet</vt:lpstr>
      <vt:lpstr>Pauze</vt:lpstr>
      <vt:lpstr>  Jouw ontwikkeldoel als coach</vt:lpstr>
      <vt:lpstr>   Effect van verschillende soorten vragen</vt:lpstr>
      <vt:lpstr>Effect van verschillende soorten vragen</vt:lpstr>
      <vt:lpstr>  IJsbergmodel  McClelland</vt:lpstr>
      <vt:lpstr>  Boven water</vt:lpstr>
      <vt:lpstr>Vragen onder water</vt:lpstr>
      <vt:lpstr> Effect van vragen stellen onder water</vt:lpstr>
      <vt:lpstr>  Intakegesprek</vt:lpstr>
      <vt:lpstr>  Aandachtspunten bij formuleren Coachdoel</vt:lpstr>
      <vt:lpstr>  Coachcontract</vt:lpstr>
      <vt:lpstr>  Schaven aan jouw eigen coachdoel</vt:lpstr>
      <vt:lpstr>  Afronding</vt:lpstr>
      <vt:lpst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Mathilde Drooger</dc:creator>
  <cp:lastModifiedBy>René Grimbergen</cp:lastModifiedBy>
  <cp:revision>15</cp:revision>
  <dcterms:created xsi:type="dcterms:W3CDTF">2020-12-14T10:14:23Z</dcterms:created>
  <dcterms:modified xsi:type="dcterms:W3CDTF">2024-06-10T09:00:40Z</dcterms:modified>
</cp:coreProperties>
</file>