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1" r:id="rId5"/>
    <p:sldId id="262" r:id="rId6"/>
    <p:sldId id="277" r:id="rId7"/>
    <p:sldId id="263" r:id="rId8"/>
    <p:sldId id="264" r:id="rId9"/>
    <p:sldId id="270" r:id="rId10"/>
    <p:sldId id="278" r:id="rId11"/>
    <p:sldId id="266" r:id="rId12"/>
    <p:sldId id="265" r:id="rId13"/>
    <p:sldId id="267" r:id="rId14"/>
    <p:sldId id="273" r:id="rId15"/>
    <p:sldId id="274" r:id="rId16"/>
    <p:sldId id="269" r:id="rId17"/>
    <p:sldId id="271" r:id="rId18"/>
    <p:sldId id="268" r:id="rId19"/>
    <p:sldId id="272" r:id="rId20"/>
  </p:sldIdLst>
  <p:sldSz cx="12192000" cy="6858000"/>
  <p:notesSz cx="6669088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7390"/>
    <a:srgbClr val="B44CEE"/>
    <a:srgbClr val="FAE4F5"/>
    <a:srgbClr val="F8D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75552"/>
  </p:normalViewPr>
  <p:slideViewPr>
    <p:cSldViewPr snapToGrid="0">
      <p:cViewPr varScale="1">
        <p:scale>
          <a:sx n="56" d="100"/>
          <a:sy n="56" d="100"/>
        </p:scale>
        <p:origin x="54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91C765-3CAC-7848-85F6-8B3516422CC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66750" y="4776788"/>
            <a:ext cx="5335588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778250" y="942975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1948E-6567-8D42-A981-55AD2E9F700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1513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Kaartjesset</a:t>
            </a:r>
            <a:r>
              <a:rPr lang="nl-NL" dirty="0"/>
              <a:t> per deelnemer uitprinten</a:t>
            </a:r>
          </a:p>
          <a:p>
            <a:endParaRPr lang="nl-NL" dirty="0"/>
          </a:p>
          <a:p>
            <a:r>
              <a:rPr lang="nl-NL" dirty="0"/>
              <a:t>Deelnemers kiezen de twee kaartjes die het meest bij hen passen</a:t>
            </a:r>
          </a:p>
          <a:p>
            <a:r>
              <a:rPr lang="nl-NL" dirty="0"/>
              <a:t>Noteer waarom je deze kaartjes hebt gekozen (individueel)</a:t>
            </a:r>
          </a:p>
          <a:p>
            <a:endParaRPr lang="nl-NL" dirty="0"/>
          </a:p>
          <a:p>
            <a:r>
              <a:rPr lang="nl-NL" dirty="0"/>
              <a:t>Bron: Scrum at school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531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Intakegesprek terugblik is vooral stoom afblazen.</a:t>
            </a:r>
          </a:p>
          <a:p>
            <a:r>
              <a:rPr lang="nl-NL" dirty="0"/>
              <a:t>Rode lijn: op intakeformulier staat de vraag wat kan ik al? Daarom keuze vandaag naar kwaliteiten te gaan.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11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Coachvraag </a:t>
            </a:r>
            <a:r>
              <a:rPr lang="nl-NL" dirty="0" err="1"/>
              <a:t>coachee</a:t>
            </a:r>
            <a:r>
              <a:rPr lang="nl-NL" dirty="0"/>
              <a:t> op flap laten noteren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Is het toetsbaar/smart? Wat een diversiteit!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Is het boven of onder de waterlijn?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Vraag onder de vraag te pakken?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Overige vragen over intake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3213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Vooruitblik op coachgesprek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7684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Koppeling met eigen referentiekader (ijsberg)</a:t>
            </a:r>
          </a:p>
          <a:p>
            <a:r>
              <a:rPr lang="nl-NL" dirty="0"/>
              <a:t>Halverwege stoppen en inventariseren wat opviel.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8558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Noteren per deelnemer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7283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6360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Tussentijds observant laten delen: welke vragen werden gesteld? Soorten coachend/nieuwsgierig? Open/gesloten? </a:t>
            </a:r>
            <a:r>
              <a:rPr lang="nl-NL" dirty="0" err="1"/>
              <a:t>Ijsberg</a:t>
            </a:r>
            <a:r>
              <a:rPr lang="nl-NL" dirty="0"/>
              <a:t>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08414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Begeleid inoefenen, demonstratie</a:t>
            </a:r>
          </a:p>
          <a:p>
            <a:r>
              <a:rPr lang="nl-NL" dirty="0"/>
              <a:t>Vier vakken op de vloer met schildertape</a:t>
            </a:r>
          </a:p>
          <a:p>
            <a:r>
              <a:rPr lang="nl-NL" dirty="0"/>
              <a:t>Begrippen (allergie, uitdaging, valkuil, kwaliteit) printen</a:t>
            </a:r>
          </a:p>
          <a:p>
            <a:r>
              <a:rPr lang="nl-NL" dirty="0"/>
              <a:t>Observant wijzen op belang van observeren lichaamstaal/-positie</a:t>
            </a:r>
          </a:p>
          <a:p>
            <a:r>
              <a:rPr lang="nl-NL" dirty="0"/>
              <a:t>Als trainers af en toe ‘inzoomen/bevriezen’ tijdens de oefening voor feedback over kwaliteit van de coach, vooraf even melden.</a:t>
            </a:r>
          </a:p>
          <a:p>
            <a:r>
              <a:rPr lang="nl-NL" dirty="0"/>
              <a:t>Groep let op soorten vragen, dus vraag regelmatig terug.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1948E-6567-8D42-A981-55AD2E9F7008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798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118B3E-C7A9-49E4-A216-4E180DDEA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6CAAEA-FD48-4427-9ED4-628588D96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E2CD7A9-496E-47D0-82C1-C62391DC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492835A-132E-48CE-8CF6-B6DAF3322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30DEAD8-484D-41B2-B447-5F02AB2A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6017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A0F2F5-34E2-48EF-8240-15E9C96B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3A8BEF1-7554-4DE1-A2FB-0B82D11047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E89F616-07AD-4387-83FB-9335FFD7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9A42252-422F-4A07-9600-90B4CA339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AC23699-601A-4CFF-A9D3-DD014AD69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732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657274-A632-4B02-B3F0-2408EA3F74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1A0E80F-0041-4B9B-93EB-6C9D2426E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AD36CA4-46A6-47A1-B70C-E352088E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903F906-1BDD-4081-A95F-4D3F1A88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304318-4076-45D4-AB02-C6E6B56B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870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7AAE35-D25F-490C-9339-28D0F31B9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96F4D94-B057-4CF1-93D9-D109C80E9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68C0A82-E6A7-473F-A682-B2361E4A6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E52763-C58E-4F54-A489-A89597E66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96C8BE1-36D9-4859-A6B0-07EE8A66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4817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6AE0BD-70E4-4071-9601-2A28C8483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9F123E8-C8CA-489D-B0E9-9C6CB8200B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F82FFAE-C56B-4DD3-BE10-9B5FE969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8CC965C-B536-4FBC-818F-EBFA07B70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F36C5C0-2058-4002-9E82-7ACC9BCE48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774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E560D4-FEC5-4219-BB34-5009DC9D0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578DA83-E0AE-4FE9-8F31-4A049D4C2B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4354A3E-D2FB-40E5-A471-F5505F898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9184E11-52BC-4D58-A847-B87658FD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39779D-A579-4467-9629-375F1887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6C4C590-1E2E-418E-8FE5-0B9FF5D1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2287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904FE-0818-4BF2-97F6-33796C15B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54FFA7-42E1-4343-BF54-9BA8AF26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9822BEE-4C8A-4B20-A668-640D4C2B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45C4335A-9AEF-41A9-9959-5A964E2C6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5DF4FD6-31BA-4490-AF02-93544C2F1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4F817BB-BE60-49CB-A964-29EDB21FC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E158ACA-B1E4-4907-A1AC-DF36A900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E25CC6E-86A7-4744-8880-6EB8296CD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444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EE5320-F929-41E9-AE46-0266AFA6A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5DE76E2-BDD7-49AF-8E11-2C8A8A31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B706A0A-688B-4174-BC44-2CEAF34D1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E7B4B32-E434-487F-B069-CAB429F0B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09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6E6E0D0C-F379-4A24-B98D-A8A919DC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6BA1DE5-E941-465A-BB3F-1743ACADC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12A8EE-5127-4935-8144-DAEA479DB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446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53CC0-596B-4799-940E-A2B39A3EB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3DC234-EC2D-45C5-81D9-243B2D30F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450F26-9C23-497D-8813-2FAA50006B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2B2BE26-709F-4C41-BE5F-7D6E508B5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61C419F-8D8E-4B4A-9235-94660B572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477A633-1BD8-434D-BA8D-7CC701D36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5219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1820C-12AF-4232-86A2-9C54DCE64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155CC9-6674-49DE-8D62-E10D39F0C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5E3E409-09E8-450F-8E49-2D4E0C141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CE1454-87B9-433E-BC99-242C06145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4B48D9-C5CD-451C-AC6B-7769B1401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D06AF99-65C9-48D0-84D0-234FB6860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95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6F81D6C-CC07-4432-9A6A-D1728AE64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9A7D8B-52C2-42EC-A63F-8B48325A4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6E69296-DAED-43F8-89D3-EADFFB0040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3A069-CBBB-4FB7-8843-140640DBA047}" type="datetimeFigureOut">
              <a:rPr lang="nl-NL" smtClean="0"/>
              <a:t>10-6-2024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29B5424-EF3C-44E3-8CD8-8F825B362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8DA2FF3-EB4A-408E-A155-02E90A4C22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26C21-D06E-43CC-9D4E-41EEBFEC21B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531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patrickschriel.nl/2012/06/20/kernkwaliteiten-en-kernkwadranten-voorbeelden-lijst/" TargetMode="External"/><Relationship Id="rId2" Type="http://schemas.openxmlformats.org/officeDocument/2006/relationships/hyperlink" Target="https://www.yourcoach.be/coaching-tools/kernkwadrant-daniel-offman-kernkwaliteiten-valkuilen/kernkwaliteiten-ofman-coaching.php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1ADE59-ECDA-42A9-8B92-162F40E8E2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Basiscursus Coaching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952FB23-DB19-42D4-A416-D9B55C3236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Bijeenkomst 2</a:t>
            </a:r>
          </a:p>
          <a:p>
            <a:endParaRPr lang="nl-NL" dirty="0"/>
          </a:p>
          <a:p>
            <a:r>
              <a:rPr lang="nl-NL" sz="3600" dirty="0"/>
              <a:t>Kwaliteiten</a:t>
            </a:r>
          </a:p>
        </p:txBody>
      </p:sp>
    </p:spTree>
    <p:extLst>
      <p:ext uri="{BB962C8B-B14F-4D97-AF65-F5344CB8AC3E}">
        <p14:creationId xmlns:p14="http://schemas.microsoft.com/office/powerpoint/2010/main" val="1375547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A341EC-5A2A-21F2-A23D-CEE735B9D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315F75-AC04-7B04-5AD6-3C8CEE07E6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sz="8800" dirty="0"/>
              <a:t>				Pauze</a:t>
            </a:r>
          </a:p>
        </p:txBody>
      </p:sp>
    </p:spTree>
    <p:extLst>
      <p:ext uri="{BB962C8B-B14F-4D97-AF65-F5344CB8AC3E}">
        <p14:creationId xmlns:p14="http://schemas.microsoft.com/office/powerpoint/2010/main" val="42848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1A7F85-2D56-423A-A66D-2EBF4523B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122218"/>
          </a:xfrm>
        </p:spPr>
        <p:txBody>
          <a:bodyPr/>
          <a:lstStyle/>
          <a:p>
            <a:pPr algn="ctr"/>
            <a:r>
              <a:rPr lang="nl-NL" b="1" dirty="0"/>
              <a:t>Kernkwadrant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2AA70CC0-93D4-446D-A192-1A0376CB09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370" y="819150"/>
            <a:ext cx="6299775" cy="541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13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784FC2-C34F-4C84-9352-0CBF148E5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Kernkwadrant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2120437-90EE-4C81-8A1D-C1F246821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82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C3698-C202-4DFF-8D2B-647A459E6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825625"/>
            <a:ext cx="7028794" cy="1325563"/>
          </a:xfrm>
        </p:spPr>
        <p:txBody>
          <a:bodyPr/>
          <a:lstStyle/>
          <a:p>
            <a:pPr algn="ctr"/>
            <a:r>
              <a:rPr lang="nl-NL" b="1" dirty="0"/>
              <a:t>Kernkwadrant - individueel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88624-8752-4E97-ABDF-F3F60362B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1188"/>
            <a:ext cx="10515600" cy="2115754"/>
          </a:xfrm>
        </p:spPr>
        <p:txBody>
          <a:bodyPr/>
          <a:lstStyle/>
          <a:p>
            <a:r>
              <a:rPr lang="nl-NL" dirty="0"/>
              <a:t>Maak een kernkwadrant voor jezelf</a:t>
            </a:r>
          </a:p>
          <a:p>
            <a:r>
              <a:rPr lang="nl-NL" dirty="0"/>
              <a:t>Bedenk: Wat levert dit op?</a:t>
            </a:r>
          </a:p>
        </p:txBody>
      </p:sp>
    </p:spTree>
    <p:extLst>
      <p:ext uri="{BB962C8B-B14F-4D97-AF65-F5344CB8AC3E}">
        <p14:creationId xmlns:p14="http://schemas.microsoft.com/office/powerpoint/2010/main" val="870443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5871D-2DC5-11DE-8D36-6CAA9420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717" y="1669887"/>
            <a:ext cx="9414641" cy="1325563"/>
          </a:xfrm>
        </p:spPr>
        <p:txBody>
          <a:bodyPr/>
          <a:lstStyle/>
          <a:p>
            <a:r>
              <a:rPr lang="nl-NL" b="1" dirty="0"/>
              <a:t>Kernkwadrant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293902-099C-7EC2-9F72-E406D680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717" y="2995450"/>
            <a:ext cx="10515600" cy="1765738"/>
          </a:xfrm>
        </p:spPr>
        <p:txBody>
          <a:bodyPr/>
          <a:lstStyle/>
          <a:p>
            <a:r>
              <a:rPr lang="nl-NL" dirty="0"/>
              <a:t>Vorm een duo (coach, coachee);</a:t>
            </a:r>
          </a:p>
          <a:p>
            <a:r>
              <a:rPr lang="nl-NL" dirty="0"/>
              <a:t>Voer een kort coachgesprek waarin de coachee een nieuw/aangepast kwadrant formuleert;</a:t>
            </a:r>
          </a:p>
        </p:txBody>
      </p:sp>
    </p:spTree>
    <p:extLst>
      <p:ext uri="{BB962C8B-B14F-4D97-AF65-F5344CB8AC3E}">
        <p14:creationId xmlns:p14="http://schemas.microsoft.com/office/powerpoint/2010/main" val="428734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5871D-2DC5-11DE-8D36-6CAA94200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26822"/>
            <a:ext cx="9414641" cy="3055992"/>
          </a:xfrm>
        </p:spPr>
        <p:txBody>
          <a:bodyPr/>
          <a:lstStyle/>
          <a:p>
            <a:r>
              <a:rPr lang="nl-NL" b="1" dirty="0"/>
              <a:t>Kernkwadrant - demo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E293902-099C-7EC2-9F72-E406D680B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172" y="1208868"/>
            <a:ext cx="10515600" cy="340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576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ABDC6-6924-4369-BD60-24D32F796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b="1" dirty="0"/>
              <a:t>Coachoefening </a:t>
            </a:r>
            <a:r>
              <a:rPr lang="nl-NL" sz="2400" b="1" dirty="0"/>
              <a:t>(1 of 2 rondes)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1AC9C84-082B-4004-965A-9C5ADE532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 was je leerdoel voor deze training? Is er iets veranderd?</a:t>
            </a:r>
          </a:p>
          <a:p>
            <a:r>
              <a:rPr lang="nl-NL" dirty="0"/>
              <a:t>Voer een coachgesprek van 20 minuten. Vertrekpunt is de coachvraag/ het leerdoel die je voor deze training geformuleerd hebt. </a:t>
            </a:r>
          </a:p>
          <a:p>
            <a:r>
              <a:rPr lang="nl-NL" dirty="0"/>
              <a:t>Maak gebruik van het kernkwadrant als instrument. Stel coachende vragen. </a:t>
            </a:r>
          </a:p>
          <a:p>
            <a:r>
              <a:rPr lang="nl-NL" dirty="0"/>
              <a:t>Coach, coachee, observator. Bespreek met elkaar waar de observator op let. Observator let in ieder geval op; type vragen en houdt bij hoeveel tips/adviezen gegeven worden.</a:t>
            </a:r>
          </a:p>
        </p:txBody>
      </p:sp>
    </p:spTree>
    <p:extLst>
      <p:ext uri="{BB962C8B-B14F-4D97-AF65-F5344CB8AC3E}">
        <p14:creationId xmlns:p14="http://schemas.microsoft.com/office/powerpoint/2010/main" val="115112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5DF0D4-F1E6-47D1-A517-1297DDCD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32228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Nabespreking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E55150-CF72-44A7-AECA-2AA36060BF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39570"/>
            <a:ext cx="10515600" cy="1910803"/>
          </a:xfrm>
        </p:spPr>
        <p:txBody>
          <a:bodyPr/>
          <a:lstStyle/>
          <a:p>
            <a:r>
              <a:rPr lang="nl-NL" dirty="0"/>
              <a:t>Wat is de opbrengst van deze oefening?</a:t>
            </a:r>
          </a:p>
          <a:p>
            <a:r>
              <a:rPr lang="nl-NL" dirty="0"/>
              <a:t>Wat zijn vragen?</a:t>
            </a:r>
          </a:p>
          <a:p>
            <a:r>
              <a:rPr lang="nl-NL" dirty="0"/>
              <a:t>Hoe ga je er mee verder?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17180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1A1A5-4D75-41D2-8AFA-B8DBE28DB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014" y="1352029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Cadeautje voor thuis: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FB87F7-E3BD-4425-928D-CB3CD876E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80346"/>
          </a:xfrm>
        </p:spPr>
        <p:txBody>
          <a:bodyPr>
            <a:normAutofit/>
          </a:bodyPr>
          <a:lstStyle/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https://www.yourcoach.be/coaching-tools/kernkwadrant-daniel-offman-kernkwaliteiten-valkuilen/kernkwaliteiten-ofman-coaching.php</a:t>
            </a:r>
            <a:endParaRPr lang="nl-NL" dirty="0"/>
          </a:p>
          <a:p>
            <a:endParaRPr lang="nl-NL" dirty="0"/>
          </a:p>
          <a:p>
            <a:r>
              <a:rPr lang="nl-NL" dirty="0">
                <a:hlinkClick r:id="rId3"/>
              </a:rPr>
              <a:t>https://patrickschriel.nl/2012/06/20/kernkwaliteiten-en-kernkwadranten-voorbeelden-lijst/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4340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9E08CB-2F2B-4274-8C39-C7AEA7DC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2317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Afsluiting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095658-8A2D-4FC1-9EF4-B62FA22EA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8494"/>
            <a:ext cx="10515600" cy="2557189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  <a:p>
            <a:r>
              <a:rPr lang="nl-NL" dirty="0"/>
              <a:t>Voor volgende keer; minimaal één coachgesprek voeren;</a:t>
            </a:r>
          </a:p>
          <a:p>
            <a:r>
              <a:rPr lang="nl-NL" dirty="0"/>
              <a:t>Volgende keer kernkwadrant van </a:t>
            </a:r>
            <a:r>
              <a:rPr lang="nl-NL" dirty="0" err="1"/>
              <a:t>coachee</a:t>
            </a:r>
            <a:r>
              <a:rPr lang="nl-NL"/>
              <a:t> meenemen;</a:t>
            </a:r>
            <a:endParaRPr lang="nl-NL" dirty="0"/>
          </a:p>
          <a:p>
            <a:r>
              <a:rPr lang="nl-NL" dirty="0"/>
              <a:t>Evaluatie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75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>
            <a:extLst>
              <a:ext uri="{FF2B5EF4-FFF2-40B4-BE49-F238E27FC236}">
                <a16:creationId xmlns:a16="http://schemas.microsoft.com/office/drawing/2014/main" id="{E392CD24-63F1-41E9-966A-F98C9BCBF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88016"/>
              </p:ext>
            </p:extLst>
          </p:nvPr>
        </p:nvGraphicFramePr>
        <p:xfrm>
          <a:off x="175491" y="914400"/>
          <a:ext cx="11905674" cy="51331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145">
                  <a:extLst>
                    <a:ext uri="{9D8B030D-6E8A-4147-A177-3AD203B41FA5}">
                      <a16:colId xmlns:a16="http://schemas.microsoft.com/office/drawing/2014/main" val="3983109204"/>
                    </a:ext>
                  </a:extLst>
                </a:gridCol>
                <a:gridCol w="2253673">
                  <a:extLst>
                    <a:ext uri="{9D8B030D-6E8A-4147-A177-3AD203B41FA5}">
                      <a16:colId xmlns:a16="http://schemas.microsoft.com/office/drawing/2014/main" val="3674502946"/>
                    </a:ext>
                  </a:extLst>
                </a:gridCol>
                <a:gridCol w="2613611">
                  <a:extLst>
                    <a:ext uri="{9D8B030D-6E8A-4147-A177-3AD203B41FA5}">
                      <a16:colId xmlns:a16="http://schemas.microsoft.com/office/drawing/2014/main" val="798322483"/>
                    </a:ext>
                  </a:extLst>
                </a:gridCol>
                <a:gridCol w="2728962">
                  <a:extLst>
                    <a:ext uri="{9D8B030D-6E8A-4147-A177-3AD203B41FA5}">
                      <a16:colId xmlns:a16="http://schemas.microsoft.com/office/drawing/2014/main" val="2512049051"/>
                    </a:ext>
                  </a:extLst>
                </a:gridCol>
                <a:gridCol w="2037283">
                  <a:extLst>
                    <a:ext uri="{9D8B030D-6E8A-4147-A177-3AD203B41FA5}">
                      <a16:colId xmlns:a16="http://schemas.microsoft.com/office/drawing/2014/main" val="1794026044"/>
                    </a:ext>
                  </a:extLst>
                </a:gridCol>
              </a:tblGrid>
              <a:tr h="1771073"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tx1"/>
                          </a:solidFill>
                        </a:rPr>
                        <a:t>positief </a:t>
                      </a:r>
                    </a:p>
                    <a:p>
                      <a:r>
                        <a:rPr lang="nl-NL" sz="2000" b="1" dirty="0">
                          <a:solidFill>
                            <a:schemeClr val="tx1"/>
                          </a:solidFill>
                        </a:rPr>
                        <a:t>optimistisch </a:t>
                      </a:r>
                    </a:p>
                    <a:p>
                      <a:r>
                        <a:rPr lang="nl-NL" sz="2000" b="1" dirty="0">
                          <a:solidFill>
                            <a:schemeClr val="tx1"/>
                          </a:solidFill>
                        </a:rPr>
                        <a:t>motiverend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>
                          <a:solidFill>
                            <a:schemeClr val="tx1"/>
                          </a:solidFill>
                        </a:rPr>
                        <a:t>behulpzaam </a:t>
                      </a:r>
                    </a:p>
                    <a:p>
                      <a:r>
                        <a:rPr lang="nl-NL" sz="2000" b="1" dirty="0">
                          <a:solidFill>
                            <a:schemeClr val="tx1"/>
                          </a:solidFill>
                        </a:rPr>
                        <a:t>inleven </a:t>
                      </a:r>
                    </a:p>
                    <a:p>
                      <a:r>
                        <a:rPr lang="nl-NL" sz="2000" b="1" dirty="0">
                          <a:solidFill>
                            <a:schemeClr val="tx1"/>
                          </a:solidFill>
                        </a:rPr>
                        <a:t>zorg voor goede sfeer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369462"/>
                  </a:ext>
                </a:extLst>
              </a:tr>
              <a:tr h="1590963">
                <a:tc>
                  <a:txBody>
                    <a:bodyPr/>
                    <a:lstStyle/>
                    <a:p>
                      <a:r>
                        <a:rPr lang="nl-NL" sz="2000" b="1" dirty="0"/>
                        <a:t>scherpzinnig </a:t>
                      </a:r>
                    </a:p>
                    <a:p>
                      <a:r>
                        <a:rPr lang="nl-NL" sz="2000" b="1" dirty="0"/>
                        <a:t>direct </a:t>
                      </a:r>
                    </a:p>
                    <a:p>
                      <a:r>
                        <a:rPr lang="nl-NL" sz="2000" b="1" dirty="0"/>
                        <a:t>kritisch </a:t>
                      </a:r>
                      <a:endParaRPr lang="nl-N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mpd="sng">
                      <a:noFill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 err="1"/>
                        <a:t>doelgericht</a:t>
                      </a:r>
                      <a:r>
                        <a:rPr lang="de-DE" sz="2000" b="1" dirty="0"/>
                        <a:t> </a:t>
                      </a:r>
                    </a:p>
                    <a:p>
                      <a:r>
                        <a:rPr lang="de-DE" sz="2000" b="1" dirty="0"/>
                        <a:t>analytisch </a:t>
                      </a:r>
                    </a:p>
                    <a:p>
                      <a:r>
                        <a:rPr lang="de-DE" sz="2000" b="1" dirty="0"/>
                        <a:t>logisch</a:t>
                      </a:r>
                      <a:endParaRPr lang="nl-NL" sz="2000" b="1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lnL w="12700" cmpd="sng">
                      <a:noFill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/>
                        <a:t>Verantwoordelijk</a:t>
                      </a:r>
                    </a:p>
                    <a:p>
                      <a:r>
                        <a:rPr lang="nl-NL" sz="2000" b="1" dirty="0"/>
                        <a:t>zorgvuldig </a:t>
                      </a:r>
                    </a:p>
                    <a:p>
                      <a:r>
                        <a:rPr lang="nl-NL" sz="2000" b="1" dirty="0"/>
                        <a:t>doelgericht </a:t>
                      </a:r>
                    </a:p>
                  </a:txBody>
                  <a:tcPr>
                    <a:solidFill>
                      <a:srgbClr val="F8D5C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13066"/>
                  </a:ext>
                </a:extLst>
              </a:tr>
              <a:tr h="1771073"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/>
                        <a:t>creatief</a:t>
                      </a:r>
                    </a:p>
                    <a:p>
                      <a:r>
                        <a:rPr lang="nl-NL" sz="2000" b="1" dirty="0"/>
                        <a:t>inventief</a:t>
                      </a:r>
                    </a:p>
                    <a:p>
                      <a:r>
                        <a:rPr lang="nl-NL" sz="2000" b="1" dirty="0"/>
                        <a:t>ontwerpen </a:t>
                      </a:r>
                    </a:p>
                  </a:txBody>
                  <a:tcPr>
                    <a:solidFill>
                      <a:srgbClr val="B44CEE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000" b="1" dirty="0"/>
                        <a:t>overzicht </a:t>
                      </a:r>
                    </a:p>
                    <a:p>
                      <a:r>
                        <a:rPr lang="nl-NL" sz="2000" b="1" dirty="0"/>
                        <a:t>plannen </a:t>
                      </a:r>
                    </a:p>
                    <a:p>
                      <a:r>
                        <a:rPr lang="nl-NL" sz="2000" b="1" dirty="0"/>
                        <a:t>proces bewaken </a:t>
                      </a:r>
                    </a:p>
                  </a:txBody>
                  <a:tcPr>
                    <a:solidFill>
                      <a:srgbClr val="D77390"/>
                    </a:solidFill>
                  </a:tcPr>
                </a:tc>
                <a:tc>
                  <a:txBody>
                    <a:bodyPr/>
                    <a:lstStyle/>
                    <a:p>
                      <a:endParaRPr lang="nl-NL" sz="2000" b="1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1882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551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939BE2-A764-4FC5-BBF2-17844DFC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062" y="806560"/>
            <a:ext cx="10515600" cy="2336510"/>
          </a:xfrm>
        </p:spPr>
        <p:txBody>
          <a:bodyPr/>
          <a:lstStyle/>
          <a:p>
            <a:r>
              <a:rPr lang="nl-NL" b="1" dirty="0"/>
              <a:t>Terugblik: intakegesprek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38379B-33FC-42A4-99A7-690E7C3F8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1635"/>
            <a:ext cx="10515600" cy="2201441"/>
          </a:xfrm>
        </p:spPr>
        <p:txBody>
          <a:bodyPr/>
          <a:lstStyle/>
          <a:p>
            <a:r>
              <a:rPr lang="nl-NL" dirty="0"/>
              <a:t>Geef in drie woorden aan hoe je (intake)gesprek afgelopen periode verliep;</a:t>
            </a:r>
          </a:p>
          <a:p>
            <a:r>
              <a:rPr lang="nl-NL" dirty="0"/>
              <a:t>Vandaag aan de slag met kwaliteiten en kernkwadranten.</a:t>
            </a:r>
          </a:p>
        </p:txBody>
      </p:sp>
    </p:spTree>
    <p:extLst>
      <p:ext uri="{BB962C8B-B14F-4D97-AF65-F5344CB8AC3E}">
        <p14:creationId xmlns:p14="http://schemas.microsoft.com/office/powerpoint/2010/main" val="3152326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4F609-3769-4542-A513-7280BAAF2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80" y="681037"/>
            <a:ext cx="10515600" cy="2059420"/>
          </a:xfrm>
        </p:spPr>
        <p:txBody>
          <a:bodyPr/>
          <a:lstStyle/>
          <a:p>
            <a:r>
              <a:rPr lang="nl-NL" b="1" dirty="0"/>
              <a:t>Bespreken in drietallen </a:t>
            </a:r>
            <a:r>
              <a:rPr lang="nl-NL" sz="2000" b="1" dirty="0"/>
              <a:t>(30 min)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C3A2A4-F912-4957-B80A-0F055BFE8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4545"/>
            <a:ext cx="10515600" cy="3752418"/>
          </a:xfrm>
        </p:spPr>
        <p:txBody>
          <a:bodyPr>
            <a:normAutofit fontScale="85000" lnSpcReduction="2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</a:rPr>
              <a:t>E</a:t>
            </a:r>
            <a:r>
              <a:rPr lang="nl-NL" sz="3200" b="0" i="0" u="none" strike="noStrike" dirty="0">
                <a:solidFill>
                  <a:srgbClr val="000000"/>
                </a:solidFill>
                <a:effectLst/>
              </a:rPr>
              <a:t>rvaringen uitwisselen van het gehouden (intake)gesprek.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3200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</a:rPr>
              <a:t>Wat ging goed, wat minder?</a:t>
            </a:r>
            <a:endParaRPr lang="nl-NL" sz="3200" b="0" i="0" u="none" strike="noStrike" dirty="0">
              <a:solidFill>
                <a:srgbClr val="000000"/>
              </a:solidFill>
              <a:effectLst/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3200" b="0" i="0" u="none" strike="noStrike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</a:rPr>
              <a:t>Welke kwaliteiten heb je wel of niet gebruikt van de kaartjes die je net gepakt hebt? Wat was het effect of zou het effect zijn?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nl-NL" sz="3200" b="0" dirty="0">
              <a:solidFill>
                <a:srgbClr val="000000"/>
              </a:solidFill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</a:rPr>
              <a:t>Wat is de coachvraag van je coachee waarmee je aan de slag gaat? </a:t>
            </a: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endParaRPr lang="nl-NL" sz="3200" dirty="0">
              <a:solidFill>
                <a:srgbClr val="000000"/>
              </a:solidFill>
            </a:endParaRPr>
          </a:p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3200" b="1" dirty="0">
                <a:solidFill>
                  <a:srgbClr val="000000"/>
                </a:solidFill>
              </a:rPr>
              <a:t>Let op! </a:t>
            </a:r>
            <a:r>
              <a:rPr lang="nl-NL" sz="3200" dirty="0">
                <a:solidFill>
                  <a:srgbClr val="000000"/>
                </a:solidFill>
              </a:rPr>
              <a:t>Check met elkaar de vraag en noteer hem op het  bord</a:t>
            </a:r>
            <a:endParaRPr lang="nl-NL" sz="3200" b="0" dirty="0">
              <a:effectLst/>
            </a:endParaRPr>
          </a:p>
          <a:p>
            <a:pPr marL="0" indent="0">
              <a:buNone/>
            </a:pP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5807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5E140D-6D42-43BD-9389-B534614E9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8868" y="2099332"/>
            <a:ext cx="4698125" cy="1889344"/>
          </a:xfrm>
        </p:spPr>
        <p:txBody>
          <a:bodyPr>
            <a:normAutofit fontScale="90000"/>
          </a:bodyPr>
          <a:lstStyle/>
          <a:p>
            <a:pPr algn="ctr"/>
            <a:r>
              <a:rPr lang="nl-NL" b="1" dirty="0"/>
              <a:t>Plenaire bespreking Intake &amp; coachvraag</a:t>
            </a:r>
            <a:br>
              <a:rPr lang="nl-NL" b="1" dirty="0"/>
            </a:b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3447082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6F268D-01AD-1F4A-FBC7-03630F75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913"/>
            <a:ext cx="10515600" cy="884776"/>
          </a:xfrm>
        </p:spPr>
        <p:txBody>
          <a:bodyPr>
            <a:normAutofit/>
          </a:bodyPr>
          <a:lstStyle/>
          <a:p>
            <a:r>
              <a:rPr lang="nl-NL" b="1" dirty="0"/>
              <a:t>Waar zit de coachvraag van jouw coachee?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6F0823-4D9E-A3FE-97B2-EFC6B5CB4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7902" y="1690688"/>
            <a:ext cx="7215287" cy="455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53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D604CA-18A2-40F7-BD96-CDC42B4A9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30" y="365125"/>
            <a:ext cx="11135970" cy="2156402"/>
          </a:xfrm>
        </p:spPr>
        <p:txBody>
          <a:bodyPr/>
          <a:lstStyle/>
          <a:p>
            <a:pPr algn="ctr"/>
            <a:r>
              <a:rPr lang="nl-NL" b="1" dirty="0"/>
              <a:t>IJsberg</a:t>
            </a:r>
            <a:br>
              <a:rPr lang="nl-NL" b="1" dirty="0"/>
            </a:br>
            <a:r>
              <a:rPr lang="nl-NL" sz="3600" dirty="0"/>
              <a:t>elke (coach)gesprek is een interactie tussen twee ijsbergen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C1D0E20A-3D4E-4485-8FDD-2232A70046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28" y="2222434"/>
            <a:ext cx="5831784" cy="3685309"/>
          </a:xfr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9A5985B-8FFF-45CA-AE48-23ACF48DF07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85" y="2216727"/>
            <a:ext cx="5831785" cy="3685309"/>
          </a:xfrm>
        </p:spPr>
      </p:pic>
    </p:spTree>
    <p:extLst>
      <p:ext uri="{BB962C8B-B14F-4D97-AF65-F5344CB8AC3E}">
        <p14:creationId xmlns:p14="http://schemas.microsoft.com/office/powerpoint/2010/main" val="1336404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AF73F8-E749-4340-B356-65494F7F4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94402"/>
          </a:xfrm>
        </p:spPr>
        <p:txBody>
          <a:bodyPr/>
          <a:lstStyle/>
          <a:p>
            <a:pPr algn="ctr"/>
            <a:r>
              <a:rPr lang="nl-NL" b="1" dirty="0"/>
              <a:t>Waarnemen</a:t>
            </a:r>
          </a:p>
        </p:txBody>
      </p:sp>
      <p:pic>
        <p:nvPicPr>
          <p:cNvPr id="4" name="The new ŠKODA Fabia Attention Test">
            <a:hlinkClick r:id="" action="ppaction://media"/>
            <a:extLst>
              <a:ext uri="{FF2B5EF4-FFF2-40B4-BE49-F238E27FC236}">
                <a16:creationId xmlns:a16="http://schemas.microsoft.com/office/drawing/2014/main" id="{DE7031CC-4BB9-4453-A01E-24DB36648BDD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40873" y="1407398"/>
            <a:ext cx="8478981" cy="4769566"/>
          </a:xfrm>
        </p:spPr>
      </p:pic>
    </p:spTree>
    <p:extLst>
      <p:ext uri="{BB962C8B-B14F-4D97-AF65-F5344CB8AC3E}">
        <p14:creationId xmlns:p14="http://schemas.microsoft.com/office/powerpoint/2010/main" val="10934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D73E13-6608-45D6-913B-7203D6CD1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6918"/>
            <a:ext cx="10515600" cy="1325563"/>
          </a:xfrm>
        </p:spPr>
        <p:txBody>
          <a:bodyPr/>
          <a:lstStyle/>
          <a:p>
            <a:pPr algn="ctr"/>
            <a:r>
              <a:rPr lang="nl-NL" b="1" dirty="0"/>
              <a:t>Oefening kwaliteiten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512BD1-6D42-4435-B226-FAA7F27BE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8949"/>
            <a:ext cx="10515600" cy="3203575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Pak een van de kaartjes van de start en noteer:</a:t>
            </a:r>
          </a:p>
          <a:p>
            <a:r>
              <a:rPr lang="nl-NL" dirty="0"/>
              <a:t>een voorbeeld waarin je die kwaliteit inzet; </a:t>
            </a:r>
          </a:p>
          <a:p>
            <a:r>
              <a:rPr lang="nl-NL" dirty="0"/>
              <a:t>hoe dit je gaat helpen in coaching; </a:t>
            </a:r>
          </a:p>
          <a:p>
            <a:r>
              <a:rPr lang="nl-NL" dirty="0"/>
              <a:t>hoe de kwaliteiten je mogelijk in de weg zitten bij het coachen;</a:t>
            </a:r>
          </a:p>
          <a:p>
            <a:r>
              <a:rPr lang="nl-NL" dirty="0"/>
              <a:t>welke eigenschappen van een ander je irritant/stom/raar vindt.</a:t>
            </a:r>
          </a:p>
        </p:txBody>
      </p:sp>
    </p:spTree>
    <p:extLst>
      <p:ext uri="{BB962C8B-B14F-4D97-AF65-F5344CB8AC3E}">
        <p14:creationId xmlns:p14="http://schemas.microsoft.com/office/powerpoint/2010/main" val="145447917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1794</TotalTime>
  <Words>633</Words>
  <Application>Microsoft Office PowerPoint</Application>
  <PresentationFormat>Breedbeeld</PresentationFormat>
  <Paragraphs>114</Paragraphs>
  <Slides>19</Slides>
  <Notes>9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Basiscursus Coaching</vt:lpstr>
      <vt:lpstr>PowerPoint-presentatie</vt:lpstr>
      <vt:lpstr>Terugblik: intakegesprek</vt:lpstr>
      <vt:lpstr>Bespreken in drietallen (30 min)</vt:lpstr>
      <vt:lpstr>Plenaire bespreking Intake &amp; coachvraag </vt:lpstr>
      <vt:lpstr>Waar zit de coachvraag van jouw coachee?</vt:lpstr>
      <vt:lpstr>IJsberg elke (coach)gesprek is een interactie tussen twee ijsbergen</vt:lpstr>
      <vt:lpstr>Waarnemen</vt:lpstr>
      <vt:lpstr>Oefening kwaliteiten</vt:lpstr>
      <vt:lpstr>PowerPoint-presentatie</vt:lpstr>
      <vt:lpstr>Kernkwadrant</vt:lpstr>
      <vt:lpstr>Kernkwadrant</vt:lpstr>
      <vt:lpstr>Kernkwadrant - individueel</vt:lpstr>
      <vt:lpstr>Kernkwadrant</vt:lpstr>
      <vt:lpstr>Kernkwadrant - demo</vt:lpstr>
      <vt:lpstr>Coachoefening (1 of 2 rondes) </vt:lpstr>
      <vt:lpstr>Nabespreking</vt:lpstr>
      <vt:lpstr>Cadeautje voor thuis: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Mathilde Drooger</dc:creator>
  <cp:lastModifiedBy>René Grimbergen</cp:lastModifiedBy>
  <cp:revision>24</cp:revision>
  <cp:lastPrinted>2021-02-08T09:51:36Z</cp:lastPrinted>
  <dcterms:created xsi:type="dcterms:W3CDTF">2020-12-14T10:21:37Z</dcterms:created>
  <dcterms:modified xsi:type="dcterms:W3CDTF">2024-06-10T09:33:42Z</dcterms:modified>
</cp:coreProperties>
</file>