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72" r:id="rId4"/>
    <p:sldId id="258" r:id="rId5"/>
    <p:sldId id="259" r:id="rId6"/>
    <p:sldId id="266" r:id="rId7"/>
    <p:sldId id="265" r:id="rId8"/>
    <p:sldId id="263" r:id="rId9"/>
    <p:sldId id="275" r:id="rId10"/>
    <p:sldId id="268" r:id="rId11"/>
    <p:sldId id="283" r:id="rId12"/>
    <p:sldId id="264" r:id="rId13"/>
    <p:sldId id="269" r:id="rId14"/>
    <p:sldId id="282" r:id="rId15"/>
    <p:sldId id="270" r:id="rId16"/>
    <p:sldId id="280" r:id="rId17"/>
    <p:sldId id="281" r:id="rId18"/>
    <p:sldId id="260" r:id="rId19"/>
    <p:sldId id="273" r:id="rId20"/>
    <p:sldId id="271" r:id="rId21"/>
  </p:sldIdLst>
  <p:sldSz cx="12192000" cy="6858000"/>
  <p:notesSz cx="6888163" cy="100203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29" autoAdjust="0"/>
    <p:restoredTop sz="75237"/>
  </p:normalViewPr>
  <p:slideViewPr>
    <p:cSldViewPr snapToGrid="0">
      <p:cViewPr varScale="1">
        <p:scale>
          <a:sx n="42" d="100"/>
          <a:sy n="42" d="100"/>
        </p:scale>
        <p:origin x="71" y="3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84160" cy="501576"/>
          </a:xfrm>
          <a:prstGeom prst="rect">
            <a:avLst/>
          </a:prstGeom>
        </p:spPr>
        <p:txBody>
          <a:bodyPr vert="horz" lIns="93159" tIns="46580" rIns="93159" bIns="46580" rtlCol="0"/>
          <a:lstStyle>
            <a:lvl1pPr algn="l">
              <a:defRPr sz="1200"/>
            </a:lvl1pPr>
          </a:lstStyle>
          <a:p>
            <a:endParaRPr lang="nl-NL"/>
          </a:p>
        </p:txBody>
      </p:sp>
      <p:sp>
        <p:nvSpPr>
          <p:cNvPr id="3" name="Tijdelijke aanduiding voor datum 2"/>
          <p:cNvSpPr>
            <a:spLocks noGrp="1"/>
          </p:cNvSpPr>
          <p:nvPr>
            <p:ph type="dt" idx="1"/>
          </p:nvPr>
        </p:nvSpPr>
        <p:spPr>
          <a:xfrm>
            <a:off x="3902363" y="0"/>
            <a:ext cx="2984160" cy="501576"/>
          </a:xfrm>
          <a:prstGeom prst="rect">
            <a:avLst/>
          </a:prstGeom>
        </p:spPr>
        <p:txBody>
          <a:bodyPr vert="horz" lIns="93159" tIns="46580" rIns="93159" bIns="46580" rtlCol="0"/>
          <a:lstStyle>
            <a:lvl1pPr algn="r">
              <a:defRPr sz="1200"/>
            </a:lvl1pPr>
          </a:lstStyle>
          <a:p>
            <a:fld id="{FE563922-9A31-9E47-ADBF-067FD3D88B95}" type="datetimeFigureOut">
              <a:rPr lang="nl-NL" smtClean="0"/>
              <a:t>10-6-2024</a:t>
            </a:fld>
            <a:endParaRPr lang="nl-NL"/>
          </a:p>
        </p:txBody>
      </p:sp>
      <p:sp>
        <p:nvSpPr>
          <p:cNvPr id="4" name="Tijdelijke aanduiding voor dia-afbeelding 3"/>
          <p:cNvSpPr>
            <a:spLocks noGrp="1" noRot="1" noChangeAspect="1"/>
          </p:cNvSpPr>
          <p:nvPr>
            <p:ph type="sldImg" idx="2"/>
          </p:nvPr>
        </p:nvSpPr>
        <p:spPr>
          <a:xfrm>
            <a:off x="438150" y="1252538"/>
            <a:ext cx="6011863" cy="3381375"/>
          </a:xfrm>
          <a:prstGeom prst="rect">
            <a:avLst/>
          </a:prstGeom>
          <a:noFill/>
          <a:ln w="12700">
            <a:solidFill>
              <a:prstClr val="black"/>
            </a:solidFill>
          </a:ln>
        </p:spPr>
        <p:txBody>
          <a:bodyPr vert="horz" lIns="93159" tIns="46580" rIns="93159" bIns="46580" rtlCol="0" anchor="ctr"/>
          <a:lstStyle/>
          <a:p>
            <a:endParaRPr lang="nl-NL"/>
          </a:p>
        </p:txBody>
      </p:sp>
      <p:sp>
        <p:nvSpPr>
          <p:cNvPr id="5" name="Tijdelijke aanduiding voor notities 4"/>
          <p:cNvSpPr>
            <a:spLocks noGrp="1"/>
          </p:cNvSpPr>
          <p:nvPr>
            <p:ph type="body" sz="quarter" idx="3"/>
          </p:nvPr>
        </p:nvSpPr>
        <p:spPr>
          <a:xfrm>
            <a:off x="688653" y="4821859"/>
            <a:ext cx="5510858" cy="3945303"/>
          </a:xfrm>
          <a:prstGeom prst="rect">
            <a:avLst/>
          </a:prstGeom>
        </p:spPr>
        <p:txBody>
          <a:bodyPr vert="horz" lIns="93159" tIns="46580" rIns="93159" bIns="4658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518724"/>
            <a:ext cx="2984160" cy="501576"/>
          </a:xfrm>
          <a:prstGeom prst="rect">
            <a:avLst/>
          </a:prstGeom>
        </p:spPr>
        <p:txBody>
          <a:bodyPr vert="horz" lIns="93159" tIns="46580" rIns="93159" bIns="4658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902363" y="9518724"/>
            <a:ext cx="2984160" cy="501576"/>
          </a:xfrm>
          <a:prstGeom prst="rect">
            <a:avLst/>
          </a:prstGeom>
        </p:spPr>
        <p:txBody>
          <a:bodyPr vert="horz" lIns="93159" tIns="46580" rIns="93159" bIns="46580" rtlCol="0" anchor="b"/>
          <a:lstStyle>
            <a:lvl1pPr algn="r">
              <a:defRPr sz="1200"/>
            </a:lvl1pPr>
          </a:lstStyle>
          <a:p>
            <a:fld id="{4E61AC86-B525-6C44-81A5-EB9AEE4CE706}" type="slidenum">
              <a:rPr lang="nl-NL" smtClean="0"/>
              <a:t>‹nr.›</a:t>
            </a:fld>
            <a:endParaRPr lang="nl-NL"/>
          </a:p>
        </p:txBody>
      </p:sp>
    </p:spTree>
    <p:extLst>
      <p:ext uri="{BB962C8B-B14F-4D97-AF65-F5344CB8AC3E}">
        <p14:creationId xmlns:p14="http://schemas.microsoft.com/office/powerpoint/2010/main" val="944828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managementmodellensite.nl/roos-leary-test/"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E61AC86-B525-6C44-81A5-EB9AEE4CE706}" type="slidenum">
              <a:rPr lang="nl-NL" smtClean="0"/>
              <a:t>1</a:t>
            </a:fld>
            <a:endParaRPr lang="nl-NL"/>
          </a:p>
        </p:txBody>
      </p:sp>
    </p:spTree>
    <p:extLst>
      <p:ext uri="{BB962C8B-B14F-4D97-AF65-F5344CB8AC3E}">
        <p14:creationId xmlns:p14="http://schemas.microsoft.com/office/powerpoint/2010/main" val="1510051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Paarse tape van Action halen!</a:t>
            </a:r>
          </a:p>
        </p:txBody>
      </p:sp>
      <p:sp>
        <p:nvSpPr>
          <p:cNvPr id="4" name="Tijdelijke aanduiding voor dianummer 3"/>
          <p:cNvSpPr>
            <a:spLocks noGrp="1"/>
          </p:cNvSpPr>
          <p:nvPr>
            <p:ph type="sldNum" sz="quarter" idx="5"/>
          </p:nvPr>
        </p:nvSpPr>
        <p:spPr/>
        <p:txBody>
          <a:bodyPr/>
          <a:lstStyle/>
          <a:p>
            <a:fld id="{4E61AC86-B525-6C44-81A5-EB9AEE4CE706}" type="slidenum">
              <a:rPr lang="nl-NL" smtClean="0"/>
              <a:t>12</a:t>
            </a:fld>
            <a:endParaRPr lang="nl-NL"/>
          </a:p>
        </p:txBody>
      </p:sp>
    </p:spTree>
    <p:extLst>
      <p:ext uri="{BB962C8B-B14F-4D97-AF65-F5344CB8AC3E}">
        <p14:creationId xmlns:p14="http://schemas.microsoft.com/office/powerpoint/2010/main" val="2044031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Formulier printen</a:t>
            </a:r>
          </a:p>
        </p:txBody>
      </p:sp>
      <p:sp>
        <p:nvSpPr>
          <p:cNvPr id="4" name="Tijdelijke aanduiding voor dianummer 3"/>
          <p:cNvSpPr>
            <a:spLocks noGrp="1"/>
          </p:cNvSpPr>
          <p:nvPr>
            <p:ph type="sldNum" sz="quarter" idx="5"/>
          </p:nvPr>
        </p:nvSpPr>
        <p:spPr/>
        <p:txBody>
          <a:bodyPr/>
          <a:lstStyle/>
          <a:p>
            <a:fld id="{4E61AC86-B525-6C44-81A5-EB9AEE4CE706}" type="slidenum">
              <a:rPr lang="nl-NL" smtClean="0"/>
              <a:t>13</a:t>
            </a:fld>
            <a:endParaRPr lang="nl-NL"/>
          </a:p>
        </p:txBody>
      </p:sp>
    </p:spTree>
    <p:extLst>
      <p:ext uri="{BB962C8B-B14F-4D97-AF65-F5344CB8AC3E}">
        <p14:creationId xmlns:p14="http://schemas.microsoft.com/office/powerpoint/2010/main" val="15964355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Paarse tape van Action halen!</a:t>
            </a:r>
          </a:p>
        </p:txBody>
      </p:sp>
      <p:sp>
        <p:nvSpPr>
          <p:cNvPr id="4" name="Tijdelijke aanduiding voor dianummer 3"/>
          <p:cNvSpPr>
            <a:spLocks noGrp="1"/>
          </p:cNvSpPr>
          <p:nvPr>
            <p:ph type="sldNum" sz="quarter" idx="5"/>
          </p:nvPr>
        </p:nvSpPr>
        <p:spPr/>
        <p:txBody>
          <a:bodyPr/>
          <a:lstStyle/>
          <a:p>
            <a:fld id="{4E61AC86-B525-6C44-81A5-EB9AEE4CE706}" type="slidenum">
              <a:rPr lang="nl-NL" smtClean="0"/>
              <a:t>14</a:t>
            </a:fld>
            <a:endParaRPr lang="nl-NL"/>
          </a:p>
        </p:txBody>
      </p:sp>
    </p:spTree>
    <p:extLst>
      <p:ext uri="{BB962C8B-B14F-4D97-AF65-F5344CB8AC3E}">
        <p14:creationId xmlns:p14="http://schemas.microsoft.com/office/powerpoint/2010/main" val="25986373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E61AC86-B525-6C44-81A5-EB9AEE4CE706}" type="slidenum">
              <a:rPr lang="nl-NL" smtClean="0"/>
              <a:t>16</a:t>
            </a:fld>
            <a:endParaRPr lang="nl-NL"/>
          </a:p>
        </p:txBody>
      </p:sp>
    </p:spTree>
    <p:extLst>
      <p:ext uri="{BB962C8B-B14F-4D97-AF65-F5344CB8AC3E}">
        <p14:creationId xmlns:p14="http://schemas.microsoft.com/office/powerpoint/2010/main" val="23922588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E61AC86-B525-6C44-81A5-EB9AEE4CE706}" type="slidenum">
              <a:rPr lang="nl-NL" smtClean="0"/>
              <a:t>17</a:t>
            </a:fld>
            <a:endParaRPr lang="nl-NL"/>
          </a:p>
        </p:txBody>
      </p:sp>
    </p:spTree>
    <p:extLst>
      <p:ext uri="{BB962C8B-B14F-4D97-AF65-F5344CB8AC3E}">
        <p14:creationId xmlns:p14="http://schemas.microsoft.com/office/powerpoint/2010/main" val="302280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Kort </a:t>
            </a:r>
            <a:r>
              <a:rPr lang="nl-NL" dirty="0" err="1"/>
              <a:t>stoomafblaasmomentje</a:t>
            </a:r>
            <a:r>
              <a:rPr lang="nl-NL" dirty="0"/>
              <a:t> a.h.v. </a:t>
            </a:r>
            <a:r>
              <a:rPr lang="nl-NL" dirty="0" err="1"/>
              <a:t>associatiekaartenset</a:t>
            </a:r>
            <a:endParaRPr lang="nl-NL" dirty="0"/>
          </a:p>
          <a:p>
            <a:r>
              <a:rPr lang="nl-NL" dirty="0"/>
              <a:t>Komt later terug</a:t>
            </a:r>
          </a:p>
          <a:p>
            <a:r>
              <a:rPr lang="nl-NL" dirty="0"/>
              <a:t>Hoe gaat het met jouw leervraag?</a:t>
            </a:r>
          </a:p>
          <a:p>
            <a:r>
              <a:rPr lang="nl-NL" dirty="0"/>
              <a:t>Hoe ging het oefenen met kernkwadrant?</a:t>
            </a:r>
          </a:p>
          <a:p>
            <a:endParaRPr lang="nl-NL" dirty="0"/>
          </a:p>
        </p:txBody>
      </p:sp>
      <p:sp>
        <p:nvSpPr>
          <p:cNvPr id="4" name="Tijdelijke aanduiding voor dianummer 3"/>
          <p:cNvSpPr>
            <a:spLocks noGrp="1"/>
          </p:cNvSpPr>
          <p:nvPr>
            <p:ph type="sldNum" sz="quarter" idx="5"/>
          </p:nvPr>
        </p:nvSpPr>
        <p:spPr/>
        <p:txBody>
          <a:bodyPr/>
          <a:lstStyle/>
          <a:p>
            <a:fld id="{4E61AC86-B525-6C44-81A5-EB9AEE4CE706}" type="slidenum">
              <a:rPr lang="nl-NL" smtClean="0"/>
              <a:t>2</a:t>
            </a:fld>
            <a:endParaRPr lang="nl-NL"/>
          </a:p>
        </p:txBody>
      </p:sp>
    </p:spTree>
    <p:extLst>
      <p:ext uri="{BB962C8B-B14F-4D97-AF65-F5344CB8AC3E}">
        <p14:creationId xmlns:p14="http://schemas.microsoft.com/office/powerpoint/2010/main" val="2946025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Er is een mooie koppeling tussen de </a:t>
            </a:r>
            <a:r>
              <a:rPr lang="nl-NL" dirty="0" err="1"/>
              <a:t>RvL</a:t>
            </a:r>
            <a:r>
              <a:rPr lang="nl-NL" dirty="0"/>
              <a:t> en de kernkwadrant. Nu focus op interactie; wat doet de ander? Hoe reageer ik? Volgende keer </a:t>
            </a:r>
            <a:r>
              <a:rPr lang="nl-NL" dirty="0" err="1"/>
              <a:t>Transactionele</a:t>
            </a:r>
            <a:r>
              <a:rPr lang="nl-NL" dirty="0"/>
              <a:t> analyse. Steeds dieper de ijsberg in, opbouw van de training!</a:t>
            </a:r>
          </a:p>
        </p:txBody>
      </p:sp>
      <p:sp>
        <p:nvSpPr>
          <p:cNvPr id="4" name="Tijdelijke aanduiding voor dianummer 3"/>
          <p:cNvSpPr>
            <a:spLocks noGrp="1"/>
          </p:cNvSpPr>
          <p:nvPr>
            <p:ph type="sldNum" sz="quarter" idx="5"/>
          </p:nvPr>
        </p:nvSpPr>
        <p:spPr/>
        <p:txBody>
          <a:bodyPr/>
          <a:lstStyle/>
          <a:p>
            <a:fld id="{4E61AC86-B525-6C44-81A5-EB9AEE4CE706}" type="slidenum">
              <a:rPr lang="nl-NL" smtClean="0"/>
              <a:t>3</a:t>
            </a:fld>
            <a:endParaRPr lang="nl-NL"/>
          </a:p>
        </p:txBody>
      </p:sp>
    </p:spTree>
    <p:extLst>
      <p:ext uri="{BB962C8B-B14F-4D97-AF65-F5344CB8AC3E}">
        <p14:creationId xmlns:p14="http://schemas.microsoft.com/office/powerpoint/2010/main" val="909476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Mailen dat iedereen laptop mee moet nemen. </a:t>
            </a:r>
          </a:p>
          <a:p>
            <a:r>
              <a:rPr lang="nl-NL" dirty="0">
                <a:effectLst/>
                <a:hlinkClick r:id="rId3" tooltip="https://managementmodellensite.nl/roos-leary-test/"/>
              </a:rPr>
              <a:t>Roos van Leary - test - Managementmodellensite</a:t>
            </a:r>
            <a:endParaRPr lang="nl-NL" dirty="0"/>
          </a:p>
          <a:p>
            <a:r>
              <a:rPr lang="nl-NL" dirty="0"/>
              <a:t>Op moment van maken klaargezette mail rondsturen.</a:t>
            </a:r>
          </a:p>
          <a:p>
            <a:r>
              <a:rPr lang="nl-NL" dirty="0"/>
              <a:t>In het moment invullen.</a:t>
            </a:r>
          </a:p>
          <a:p>
            <a:endParaRPr lang="nl-NL" dirty="0"/>
          </a:p>
        </p:txBody>
      </p:sp>
      <p:sp>
        <p:nvSpPr>
          <p:cNvPr id="4" name="Tijdelijke aanduiding voor dianummer 3"/>
          <p:cNvSpPr>
            <a:spLocks noGrp="1"/>
          </p:cNvSpPr>
          <p:nvPr>
            <p:ph type="sldNum" sz="quarter" idx="5"/>
          </p:nvPr>
        </p:nvSpPr>
        <p:spPr/>
        <p:txBody>
          <a:bodyPr/>
          <a:lstStyle/>
          <a:p>
            <a:fld id="{4E61AC86-B525-6C44-81A5-EB9AEE4CE706}" type="slidenum">
              <a:rPr lang="nl-NL" smtClean="0"/>
              <a:t>4</a:t>
            </a:fld>
            <a:endParaRPr lang="nl-NL"/>
          </a:p>
        </p:txBody>
      </p:sp>
    </p:spTree>
    <p:extLst>
      <p:ext uri="{BB962C8B-B14F-4D97-AF65-F5344CB8AC3E}">
        <p14:creationId xmlns:p14="http://schemas.microsoft.com/office/powerpoint/2010/main" val="3639203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Het nut van de Roos van </a:t>
            </a:r>
            <a:r>
              <a:rPr lang="nl-NL" b="1" dirty="0" err="1"/>
              <a:t>Leary</a:t>
            </a:r>
            <a:endParaRPr lang="nl-NL" b="1" dirty="0"/>
          </a:p>
          <a:p>
            <a:r>
              <a:rPr lang="nl-NL" dirty="0"/>
              <a:t>Hulpmiddel als de communicatie moeizaam verloopt; </a:t>
            </a:r>
          </a:p>
          <a:p>
            <a:r>
              <a:rPr lang="nl-NL" dirty="0"/>
              <a:t>Inspelen op het gedrag van een ander. </a:t>
            </a:r>
          </a:p>
          <a:p>
            <a:endParaRPr lang="nl-NL" dirty="0"/>
          </a:p>
        </p:txBody>
      </p:sp>
      <p:sp>
        <p:nvSpPr>
          <p:cNvPr id="4" name="Tijdelijke aanduiding voor dianummer 3"/>
          <p:cNvSpPr>
            <a:spLocks noGrp="1"/>
          </p:cNvSpPr>
          <p:nvPr>
            <p:ph type="sldNum" sz="quarter" idx="5"/>
          </p:nvPr>
        </p:nvSpPr>
        <p:spPr/>
        <p:txBody>
          <a:bodyPr/>
          <a:lstStyle/>
          <a:p>
            <a:fld id="{4E61AC86-B525-6C44-81A5-EB9AEE4CE706}" type="slidenum">
              <a:rPr lang="nl-NL" smtClean="0"/>
              <a:t>5</a:t>
            </a:fld>
            <a:endParaRPr lang="nl-NL"/>
          </a:p>
        </p:txBody>
      </p:sp>
    </p:spTree>
    <p:extLst>
      <p:ext uri="{BB962C8B-B14F-4D97-AF65-F5344CB8AC3E}">
        <p14:creationId xmlns:p14="http://schemas.microsoft.com/office/powerpoint/2010/main" val="2789555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Dominantie: </a:t>
            </a:r>
            <a:r>
              <a:rPr lang="nl-NL" dirty="0">
                <a:solidFill>
                  <a:srgbClr val="2A2A2A"/>
                </a:solidFill>
              </a:rPr>
              <a:t>De verticale as geeft de mate van dominantie aan. Dominant gedrag is boven. Gedrag dat nauwelijks of niet dominant is, is onder. De mate van dominantie roept een tegengestelde reactie op. Bijvoorbeeld: als iemand heel volgend is, neemt de ander een leidende rol op zich. En andersom. Dit heet ook wel complementair gedrag.</a:t>
            </a:r>
            <a:endParaRPr lang="nl-NL" dirty="0"/>
          </a:p>
          <a:p>
            <a:endParaRPr lang="nl-NL" dirty="0"/>
          </a:p>
          <a:p>
            <a:r>
              <a:rPr lang="nl-NL" b="1" dirty="0"/>
              <a:t>Relatie: </a:t>
            </a:r>
            <a:r>
              <a:rPr lang="nl-NL" dirty="0"/>
              <a:t>De horizontale as geeft de mate relatie aan. Rechts staan begrippen zoals: samen, wij, relatiegericht, samenwerking, sympathie en affectie. Links staan begrippen zoals: tegen, ik, taakgericht, autonomie, antipathie en afwijzing. De mate van relatie roept eenzelfde reactie op. Simpel gezegd: Als iemand samen-gedrag vertoont, dan wekt dat samen-gedrag bij een ander op. En als iemand tegen-gedrag vertoont, dan wekt dat tegen-gedrag op. Bijvoorbeeld: als iemand aanvallend is, wordt de ander opstandig. Dit heet ook wel symmetrisch gedrag.</a:t>
            </a:r>
          </a:p>
          <a:p>
            <a:endParaRPr lang="nl-NL" dirty="0"/>
          </a:p>
        </p:txBody>
      </p:sp>
      <p:sp>
        <p:nvSpPr>
          <p:cNvPr id="4" name="Tijdelijke aanduiding voor dianummer 3"/>
          <p:cNvSpPr>
            <a:spLocks noGrp="1"/>
          </p:cNvSpPr>
          <p:nvPr>
            <p:ph type="sldNum" sz="quarter" idx="5"/>
          </p:nvPr>
        </p:nvSpPr>
        <p:spPr/>
        <p:txBody>
          <a:bodyPr/>
          <a:lstStyle/>
          <a:p>
            <a:fld id="{4E61AC86-B525-6C44-81A5-EB9AEE4CE706}" type="slidenum">
              <a:rPr lang="nl-NL" smtClean="0"/>
              <a:t>6</a:t>
            </a:fld>
            <a:endParaRPr lang="nl-NL"/>
          </a:p>
        </p:txBody>
      </p:sp>
    </p:spTree>
    <p:extLst>
      <p:ext uri="{BB962C8B-B14F-4D97-AF65-F5344CB8AC3E}">
        <p14:creationId xmlns:p14="http://schemas.microsoft.com/office/powerpoint/2010/main" val="27155268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E61AC86-B525-6C44-81A5-EB9AEE4CE706}" type="slidenum">
              <a:rPr lang="nl-NL" smtClean="0"/>
              <a:t>7</a:t>
            </a:fld>
            <a:endParaRPr lang="nl-NL"/>
          </a:p>
        </p:txBody>
      </p:sp>
    </p:spTree>
    <p:extLst>
      <p:ext uri="{BB962C8B-B14F-4D97-AF65-F5344CB8AC3E}">
        <p14:creationId xmlns:p14="http://schemas.microsoft.com/office/powerpoint/2010/main" val="2537256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Prints meenemen</a:t>
            </a:r>
          </a:p>
          <a:p>
            <a:r>
              <a:rPr lang="nl-NL" dirty="0"/>
              <a:t>Grote beïnvloedingsspel</a:t>
            </a:r>
          </a:p>
        </p:txBody>
      </p:sp>
      <p:sp>
        <p:nvSpPr>
          <p:cNvPr id="4" name="Tijdelijke aanduiding voor dianummer 3"/>
          <p:cNvSpPr>
            <a:spLocks noGrp="1"/>
          </p:cNvSpPr>
          <p:nvPr>
            <p:ph type="sldNum" sz="quarter" idx="5"/>
          </p:nvPr>
        </p:nvSpPr>
        <p:spPr/>
        <p:txBody>
          <a:bodyPr/>
          <a:lstStyle/>
          <a:p>
            <a:fld id="{4E61AC86-B525-6C44-81A5-EB9AEE4CE706}" type="slidenum">
              <a:rPr lang="nl-NL" smtClean="0"/>
              <a:t>8</a:t>
            </a:fld>
            <a:endParaRPr lang="nl-NL"/>
          </a:p>
        </p:txBody>
      </p:sp>
    </p:spTree>
    <p:extLst>
      <p:ext uri="{BB962C8B-B14F-4D97-AF65-F5344CB8AC3E}">
        <p14:creationId xmlns:p14="http://schemas.microsoft.com/office/powerpoint/2010/main" val="25155110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31591">
              <a:defRPr/>
            </a:pPr>
            <a:r>
              <a:rPr lang="nl-NL" dirty="0"/>
              <a:t>Met tape op de vloer</a:t>
            </a:r>
          </a:p>
          <a:p>
            <a:r>
              <a:rPr lang="nl-NL" b="1" dirty="0"/>
              <a:t>Fase 1: </a:t>
            </a:r>
          </a:p>
          <a:p>
            <a:pPr defTabSz="931591">
              <a:defRPr/>
            </a:pPr>
            <a:r>
              <a:rPr lang="nl-NL" dirty="0"/>
              <a:t>Trainers spelen situatie na </a:t>
            </a:r>
            <a:r>
              <a:rPr lang="nl-NL" i="1" dirty="0"/>
              <a:t>“Waarom heb ik jouw leerdoel niet per mail ontvangen?” “Dat hadden we afgesproken en zou je afgelopen vrijdag doen” </a:t>
            </a:r>
            <a:r>
              <a:rPr lang="nl-NL" dirty="0"/>
              <a:t>(BT -&gt; TB) </a:t>
            </a:r>
            <a:r>
              <a:rPr lang="nl-NL" dirty="0" err="1"/>
              <a:t>Coachee</a:t>
            </a:r>
            <a:r>
              <a:rPr lang="nl-NL" dirty="0"/>
              <a:t> reageert met: </a:t>
            </a:r>
            <a:r>
              <a:rPr lang="nl-NL" i="1" dirty="0"/>
              <a:t>Moest dat? Ik ben zo druk </a:t>
            </a:r>
            <a:r>
              <a:rPr lang="nl-NL" dirty="0"/>
              <a:t>(OT -&gt; TO)</a:t>
            </a:r>
          </a:p>
          <a:p>
            <a:r>
              <a:rPr lang="nl-NL" dirty="0"/>
              <a:t>Deelnemers plaatsen door hardop denken welke positie de ‘trainers’ innemen.</a:t>
            </a:r>
          </a:p>
          <a:p>
            <a:r>
              <a:rPr lang="nl-NL" dirty="0"/>
              <a:t>Eerste verbale reactie leidt weer naar nieuwe posities, doorspelen om te zien wat er ontstaat</a:t>
            </a:r>
          </a:p>
          <a:p>
            <a:endParaRPr lang="nl-NL" dirty="0"/>
          </a:p>
          <a:p>
            <a:r>
              <a:rPr lang="nl-NL" b="1" dirty="0"/>
              <a:t>Fase 2:</a:t>
            </a:r>
          </a:p>
          <a:p>
            <a:r>
              <a:rPr lang="nl-NL" dirty="0"/>
              <a:t>Deelnemers spelen zelfde vertrekpunt situatie maar gaan toewerken naar de S kant.</a:t>
            </a:r>
          </a:p>
          <a:p>
            <a:endParaRPr lang="nl-NL" dirty="0"/>
          </a:p>
          <a:p>
            <a:r>
              <a:rPr lang="nl-NL" b="1" dirty="0"/>
              <a:t>Fase 3: </a:t>
            </a:r>
          </a:p>
          <a:p>
            <a:r>
              <a:rPr lang="nl-NL" dirty="0"/>
              <a:t>Wie wil er een situatie inbrengen waarbij je twijfelde aan je aanpak? </a:t>
            </a:r>
          </a:p>
          <a:p>
            <a:r>
              <a:rPr lang="nl-NL" dirty="0"/>
              <a:t>De inbrenger kiest een positie in de Roos die past bij de manier waarop hij/zij de boodschap heeft gebracht; </a:t>
            </a:r>
          </a:p>
          <a:p>
            <a:r>
              <a:rPr lang="nl-NL" dirty="0"/>
              <a:t>Een medecursist speelt de rol van </a:t>
            </a:r>
            <a:r>
              <a:rPr lang="nl-NL" dirty="0" err="1"/>
              <a:t>coachee</a:t>
            </a:r>
            <a:r>
              <a:rPr lang="nl-NL" dirty="0"/>
              <a:t>, en dan gaan ze samen dansen door de Roos. A zegt de boodschap, B reageert en kiest de positie die hierbij hoort. (volg je gevoel). Vervolgens experimenteert A door de boodschap op verschillende manieren (vanuit verschillende vakken) te brengen. Waar wil B steeds naar bewegen.</a:t>
            </a:r>
          </a:p>
          <a:p>
            <a:r>
              <a:rPr lang="nl-NL" dirty="0"/>
              <a:t>De rol van de trainer (eventueel medecursisten) is te zorgen dat de sprekers reageren volgens hun positie in de Roos, en hen eventueel in een andere positie te brengen als dat beter past bij de boodschap.</a:t>
            </a:r>
          </a:p>
          <a:p>
            <a:r>
              <a:rPr lang="nl-NL" dirty="0"/>
              <a:t>Medecursisten observeren wat er gebeurt.</a:t>
            </a:r>
          </a:p>
          <a:p>
            <a:endParaRPr lang="nl-NL" dirty="0"/>
          </a:p>
          <a:p>
            <a:r>
              <a:rPr lang="nl-NL" b="1" dirty="0"/>
              <a:t>Fase 4:</a:t>
            </a:r>
          </a:p>
          <a:p>
            <a:r>
              <a:rPr lang="nl-NL" dirty="0"/>
              <a:t>Deelnemers spelen zelfde vertrekpunt situatie maar gaan toewerken naar de S kant.</a:t>
            </a:r>
          </a:p>
          <a:p>
            <a:endParaRPr lang="nl-NL" dirty="0"/>
          </a:p>
          <a:p>
            <a:endParaRPr lang="nl-NL" dirty="0"/>
          </a:p>
          <a:p>
            <a:endParaRPr lang="nl-NL" dirty="0"/>
          </a:p>
        </p:txBody>
      </p:sp>
      <p:sp>
        <p:nvSpPr>
          <p:cNvPr id="4" name="Tijdelijke aanduiding voor dianummer 3"/>
          <p:cNvSpPr>
            <a:spLocks noGrp="1"/>
          </p:cNvSpPr>
          <p:nvPr>
            <p:ph type="sldNum" sz="quarter" idx="5"/>
          </p:nvPr>
        </p:nvSpPr>
        <p:spPr/>
        <p:txBody>
          <a:bodyPr/>
          <a:lstStyle/>
          <a:p>
            <a:fld id="{4E61AC86-B525-6C44-81A5-EB9AEE4CE706}" type="slidenum">
              <a:rPr lang="nl-NL" smtClean="0"/>
              <a:t>9</a:t>
            </a:fld>
            <a:endParaRPr lang="nl-NL"/>
          </a:p>
        </p:txBody>
      </p:sp>
    </p:spTree>
    <p:extLst>
      <p:ext uri="{BB962C8B-B14F-4D97-AF65-F5344CB8AC3E}">
        <p14:creationId xmlns:p14="http://schemas.microsoft.com/office/powerpoint/2010/main" val="292132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B2603B-EE25-45BD-8776-3F2B1547CB3E}"/>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352E1D82-38BB-42FF-ACB8-200CE6E607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3DEC3251-4C9B-4B61-BDBC-519D7D03F5F4}"/>
              </a:ext>
            </a:extLst>
          </p:cNvPr>
          <p:cNvSpPr>
            <a:spLocks noGrp="1"/>
          </p:cNvSpPr>
          <p:nvPr>
            <p:ph type="dt" sz="half" idx="10"/>
          </p:nvPr>
        </p:nvSpPr>
        <p:spPr/>
        <p:txBody>
          <a:bodyPr/>
          <a:lstStyle/>
          <a:p>
            <a:fld id="{98175DE2-9921-4755-9BCE-50F51723D754}" type="datetimeFigureOut">
              <a:rPr lang="nl-NL" smtClean="0"/>
              <a:t>10-6-2024</a:t>
            </a:fld>
            <a:endParaRPr lang="nl-NL"/>
          </a:p>
        </p:txBody>
      </p:sp>
      <p:sp>
        <p:nvSpPr>
          <p:cNvPr id="5" name="Tijdelijke aanduiding voor voettekst 4">
            <a:extLst>
              <a:ext uri="{FF2B5EF4-FFF2-40B4-BE49-F238E27FC236}">
                <a16:creationId xmlns:a16="http://schemas.microsoft.com/office/drawing/2014/main" id="{F60F0905-7E4A-4E30-A42C-2DB4DD07A2F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CD78277-DA34-4EC7-8D6D-33B0F4679E56}"/>
              </a:ext>
            </a:extLst>
          </p:cNvPr>
          <p:cNvSpPr>
            <a:spLocks noGrp="1"/>
          </p:cNvSpPr>
          <p:nvPr>
            <p:ph type="sldNum" sz="quarter" idx="12"/>
          </p:nvPr>
        </p:nvSpPr>
        <p:spPr/>
        <p:txBody>
          <a:bodyPr/>
          <a:lstStyle/>
          <a:p>
            <a:fld id="{4D784C74-9334-4799-9875-913BB4B298FF}" type="slidenum">
              <a:rPr lang="nl-NL" smtClean="0"/>
              <a:t>‹nr.›</a:t>
            </a:fld>
            <a:endParaRPr lang="nl-NL"/>
          </a:p>
        </p:txBody>
      </p:sp>
    </p:spTree>
    <p:extLst>
      <p:ext uri="{BB962C8B-B14F-4D97-AF65-F5344CB8AC3E}">
        <p14:creationId xmlns:p14="http://schemas.microsoft.com/office/powerpoint/2010/main" val="3562520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5C0899-EF62-4601-8B64-EB525448CD91}"/>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F4F55072-62C8-4982-981A-07897508C853}"/>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D0A3C87-A3F6-49A7-809C-94EF1F49C4F8}"/>
              </a:ext>
            </a:extLst>
          </p:cNvPr>
          <p:cNvSpPr>
            <a:spLocks noGrp="1"/>
          </p:cNvSpPr>
          <p:nvPr>
            <p:ph type="dt" sz="half" idx="10"/>
          </p:nvPr>
        </p:nvSpPr>
        <p:spPr/>
        <p:txBody>
          <a:bodyPr/>
          <a:lstStyle/>
          <a:p>
            <a:fld id="{98175DE2-9921-4755-9BCE-50F51723D754}" type="datetimeFigureOut">
              <a:rPr lang="nl-NL" smtClean="0"/>
              <a:t>10-6-2024</a:t>
            </a:fld>
            <a:endParaRPr lang="nl-NL"/>
          </a:p>
        </p:txBody>
      </p:sp>
      <p:sp>
        <p:nvSpPr>
          <p:cNvPr id="5" name="Tijdelijke aanduiding voor voettekst 4">
            <a:extLst>
              <a:ext uri="{FF2B5EF4-FFF2-40B4-BE49-F238E27FC236}">
                <a16:creationId xmlns:a16="http://schemas.microsoft.com/office/drawing/2014/main" id="{457266F5-8BA3-4094-9086-3004DB8AC10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36059AA-5444-4762-9187-A246CFE76471}"/>
              </a:ext>
            </a:extLst>
          </p:cNvPr>
          <p:cNvSpPr>
            <a:spLocks noGrp="1"/>
          </p:cNvSpPr>
          <p:nvPr>
            <p:ph type="sldNum" sz="quarter" idx="12"/>
          </p:nvPr>
        </p:nvSpPr>
        <p:spPr/>
        <p:txBody>
          <a:bodyPr/>
          <a:lstStyle/>
          <a:p>
            <a:fld id="{4D784C74-9334-4799-9875-913BB4B298FF}" type="slidenum">
              <a:rPr lang="nl-NL" smtClean="0"/>
              <a:t>‹nr.›</a:t>
            </a:fld>
            <a:endParaRPr lang="nl-NL"/>
          </a:p>
        </p:txBody>
      </p:sp>
    </p:spTree>
    <p:extLst>
      <p:ext uri="{BB962C8B-B14F-4D97-AF65-F5344CB8AC3E}">
        <p14:creationId xmlns:p14="http://schemas.microsoft.com/office/powerpoint/2010/main" val="3552744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BAF73AA2-A76D-46B9-9829-81C3FAD58173}"/>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5DCCBEA9-E402-4B51-85D5-295F5AE751EE}"/>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B1F0564-1A1E-48F6-B693-86F434D750D8}"/>
              </a:ext>
            </a:extLst>
          </p:cNvPr>
          <p:cNvSpPr>
            <a:spLocks noGrp="1"/>
          </p:cNvSpPr>
          <p:nvPr>
            <p:ph type="dt" sz="half" idx="10"/>
          </p:nvPr>
        </p:nvSpPr>
        <p:spPr/>
        <p:txBody>
          <a:bodyPr/>
          <a:lstStyle/>
          <a:p>
            <a:fld id="{98175DE2-9921-4755-9BCE-50F51723D754}" type="datetimeFigureOut">
              <a:rPr lang="nl-NL" smtClean="0"/>
              <a:t>10-6-2024</a:t>
            </a:fld>
            <a:endParaRPr lang="nl-NL"/>
          </a:p>
        </p:txBody>
      </p:sp>
      <p:sp>
        <p:nvSpPr>
          <p:cNvPr id="5" name="Tijdelijke aanduiding voor voettekst 4">
            <a:extLst>
              <a:ext uri="{FF2B5EF4-FFF2-40B4-BE49-F238E27FC236}">
                <a16:creationId xmlns:a16="http://schemas.microsoft.com/office/drawing/2014/main" id="{A8E92452-305F-4163-B595-4E8CC3FC024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91723DA-20F0-4C57-BCCC-C2FDDF2336F6}"/>
              </a:ext>
            </a:extLst>
          </p:cNvPr>
          <p:cNvSpPr>
            <a:spLocks noGrp="1"/>
          </p:cNvSpPr>
          <p:nvPr>
            <p:ph type="sldNum" sz="quarter" idx="12"/>
          </p:nvPr>
        </p:nvSpPr>
        <p:spPr/>
        <p:txBody>
          <a:bodyPr/>
          <a:lstStyle/>
          <a:p>
            <a:fld id="{4D784C74-9334-4799-9875-913BB4B298FF}" type="slidenum">
              <a:rPr lang="nl-NL" smtClean="0"/>
              <a:t>‹nr.›</a:t>
            </a:fld>
            <a:endParaRPr lang="nl-NL"/>
          </a:p>
        </p:txBody>
      </p:sp>
    </p:spTree>
    <p:extLst>
      <p:ext uri="{BB962C8B-B14F-4D97-AF65-F5344CB8AC3E}">
        <p14:creationId xmlns:p14="http://schemas.microsoft.com/office/powerpoint/2010/main" val="2544625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6E50C6-E917-43A6-8DC7-4F9B54F9870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AD61869-C54D-4C40-BF15-C172F671A137}"/>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18CDD23-4CF0-450E-B6E9-4716125F1C16}"/>
              </a:ext>
            </a:extLst>
          </p:cNvPr>
          <p:cNvSpPr>
            <a:spLocks noGrp="1"/>
          </p:cNvSpPr>
          <p:nvPr>
            <p:ph type="dt" sz="half" idx="10"/>
          </p:nvPr>
        </p:nvSpPr>
        <p:spPr/>
        <p:txBody>
          <a:bodyPr/>
          <a:lstStyle/>
          <a:p>
            <a:fld id="{98175DE2-9921-4755-9BCE-50F51723D754}" type="datetimeFigureOut">
              <a:rPr lang="nl-NL" smtClean="0"/>
              <a:t>10-6-2024</a:t>
            </a:fld>
            <a:endParaRPr lang="nl-NL"/>
          </a:p>
        </p:txBody>
      </p:sp>
      <p:sp>
        <p:nvSpPr>
          <p:cNvPr id="5" name="Tijdelijke aanduiding voor voettekst 4">
            <a:extLst>
              <a:ext uri="{FF2B5EF4-FFF2-40B4-BE49-F238E27FC236}">
                <a16:creationId xmlns:a16="http://schemas.microsoft.com/office/drawing/2014/main" id="{F1AA7E54-C662-46AE-8DEB-8CB6A5BE359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AB8BC3C-4FEC-4763-99E7-34B6510FD1DC}"/>
              </a:ext>
            </a:extLst>
          </p:cNvPr>
          <p:cNvSpPr>
            <a:spLocks noGrp="1"/>
          </p:cNvSpPr>
          <p:nvPr>
            <p:ph type="sldNum" sz="quarter" idx="12"/>
          </p:nvPr>
        </p:nvSpPr>
        <p:spPr/>
        <p:txBody>
          <a:bodyPr/>
          <a:lstStyle/>
          <a:p>
            <a:fld id="{4D784C74-9334-4799-9875-913BB4B298FF}" type="slidenum">
              <a:rPr lang="nl-NL" smtClean="0"/>
              <a:t>‹nr.›</a:t>
            </a:fld>
            <a:endParaRPr lang="nl-NL"/>
          </a:p>
        </p:txBody>
      </p:sp>
    </p:spTree>
    <p:extLst>
      <p:ext uri="{BB962C8B-B14F-4D97-AF65-F5344CB8AC3E}">
        <p14:creationId xmlns:p14="http://schemas.microsoft.com/office/powerpoint/2010/main" val="3316123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F1DB0B-9E74-4417-BB82-5C62713E0657}"/>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2C4BC57D-F652-41BD-8B92-CF33F90EC8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B5D659DE-B0A8-46E3-8BA4-5024EF9D8CC4}"/>
              </a:ext>
            </a:extLst>
          </p:cNvPr>
          <p:cNvSpPr>
            <a:spLocks noGrp="1"/>
          </p:cNvSpPr>
          <p:nvPr>
            <p:ph type="dt" sz="half" idx="10"/>
          </p:nvPr>
        </p:nvSpPr>
        <p:spPr/>
        <p:txBody>
          <a:bodyPr/>
          <a:lstStyle/>
          <a:p>
            <a:fld id="{98175DE2-9921-4755-9BCE-50F51723D754}" type="datetimeFigureOut">
              <a:rPr lang="nl-NL" smtClean="0"/>
              <a:t>10-6-2024</a:t>
            </a:fld>
            <a:endParaRPr lang="nl-NL"/>
          </a:p>
        </p:txBody>
      </p:sp>
      <p:sp>
        <p:nvSpPr>
          <p:cNvPr id="5" name="Tijdelijke aanduiding voor voettekst 4">
            <a:extLst>
              <a:ext uri="{FF2B5EF4-FFF2-40B4-BE49-F238E27FC236}">
                <a16:creationId xmlns:a16="http://schemas.microsoft.com/office/drawing/2014/main" id="{0E3D1EEE-18BF-44E3-B921-0B2AB14A28C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FC85C82-92B5-4116-927D-A393846EA528}"/>
              </a:ext>
            </a:extLst>
          </p:cNvPr>
          <p:cNvSpPr>
            <a:spLocks noGrp="1"/>
          </p:cNvSpPr>
          <p:nvPr>
            <p:ph type="sldNum" sz="quarter" idx="12"/>
          </p:nvPr>
        </p:nvSpPr>
        <p:spPr/>
        <p:txBody>
          <a:bodyPr/>
          <a:lstStyle/>
          <a:p>
            <a:fld id="{4D784C74-9334-4799-9875-913BB4B298FF}" type="slidenum">
              <a:rPr lang="nl-NL" smtClean="0"/>
              <a:t>‹nr.›</a:t>
            </a:fld>
            <a:endParaRPr lang="nl-NL"/>
          </a:p>
        </p:txBody>
      </p:sp>
    </p:spTree>
    <p:extLst>
      <p:ext uri="{BB962C8B-B14F-4D97-AF65-F5344CB8AC3E}">
        <p14:creationId xmlns:p14="http://schemas.microsoft.com/office/powerpoint/2010/main" val="1550372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594B22-B25B-4017-B80E-5EFF419CA7E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E4542D65-232E-4146-BECA-58F34EEC26F4}"/>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F0B95E4D-DFE2-46C5-8C53-B77CFBA94F1A}"/>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49CC936-E55F-4C13-A81C-0A38B9D8FC43}"/>
              </a:ext>
            </a:extLst>
          </p:cNvPr>
          <p:cNvSpPr>
            <a:spLocks noGrp="1"/>
          </p:cNvSpPr>
          <p:nvPr>
            <p:ph type="dt" sz="half" idx="10"/>
          </p:nvPr>
        </p:nvSpPr>
        <p:spPr/>
        <p:txBody>
          <a:bodyPr/>
          <a:lstStyle/>
          <a:p>
            <a:fld id="{98175DE2-9921-4755-9BCE-50F51723D754}" type="datetimeFigureOut">
              <a:rPr lang="nl-NL" smtClean="0"/>
              <a:t>10-6-2024</a:t>
            </a:fld>
            <a:endParaRPr lang="nl-NL"/>
          </a:p>
        </p:txBody>
      </p:sp>
      <p:sp>
        <p:nvSpPr>
          <p:cNvPr id="6" name="Tijdelijke aanduiding voor voettekst 5">
            <a:extLst>
              <a:ext uri="{FF2B5EF4-FFF2-40B4-BE49-F238E27FC236}">
                <a16:creationId xmlns:a16="http://schemas.microsoft.com/office/drawing/2014/main" id="{EAE015B5-C478-452E-B290-DADDA6EDC87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42FECB6-DEB7-40FE-9F37-0CE5F664864C}"/>
              </a:ext>
            </a:extLst>
          </p:cNvPr>
          <p:cNvSpPr>
            <a:spLocks noGrp="1"/>
          </p:cNvSpPr>
          <p:nvPr>
            <p:ph type="sldNum" sz="quarter" idx="12"/>
          </p:nvPr>
        </p:nvSpPr>
        <p:spPr/>
        <p:txBody>
          <a:bodyPr/>
          <a:lstStyle/>
          <a:p>
            <a:fld id="{4D784C74-9334-4799-9875-913BB4B298FF}" type="slidenum">
              <a:rPr lang="nl-NL" smtClean="0"/>
              <a:t>‹nr.›</a:t>
            </a:fld>
            <a:endParaRPr lang="nl-NL"/>
          </a:p>
        </p:txBody>
      </p:sp>
    </p:spTree>
    <p:extLst>
      <p:ext uri="{BB962C8B-B14F-4D97-AF65-F5344CB8AC3E}">
        <p14:creationId xmlns:p14="http://schemas.microsoft.com/office/powerpoint/2010/main" val="1535437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C36C73-28EC-4236-8156-6619A8EB5180}"/>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FB3DB7E3-CF6E-441A-9635-CB95D66A43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E3B25C56-3443-441E-A523-37E7D90D405C}"/>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82DA3BC2-DBDC-4D04-A3B7-8F00836BD3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8B2C5C2C-6156-488D-A15A-B4B8832D6E58}"/>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DF0DCB98-C3C6-4C84-BFD1-322E9E48A5BD}"/>
              </a:ext>
            </a:extLst>
          </p:cNvPr>
          <p:cNvSpPr>
            <a:spLocks noGrp="1"/>
          </p:cNvSpPr>
          <p:nvPr>
            <p:ph type="dt" sz="half" idx="10"/>
          </p:nvPr>
        </p:nvSpPr>
        <p:spPr/>
        <p:txBody>
          <a:bodyPr/>
          <a:lstStyle/>
          <a:p>
            <a:fld id="{98175DE2-9921-4755-9BCE-50F51723D754}" type="datetimeFigureOut">
              <a:rPr lang="nl-NL" smtClean="0"/>
              <a:t>10-6-2024</a:t>
            </a:fld>
            <a:endParaRPr lang="nl-NL"/>
          </a:p>
        </p:txBody>
      </p:sp>
      <p:sp>
        <p:nvSpPr>
          <p:cNvPr id="8" name="Tijdelijke aanduiding voor voettekst 7">
            <a:extLst>
              <a:ext uri="{FF2B5EF4-FFF2-40B4-BE49-F238E27FC236}">
                <a16:creationId xmlns:a16="http://schemas.microsoft.com/office/drawing/2014/main" id="{74C871BE-C084-4ECC-B92A-66231D59FF30}"/>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7F8FB178-E8F9-4A0A-8141-1AFAB9912EC2}"/>
              </a:ext>
            </a:extLst>
          </p:cNvPr>
          <p:cNvSpPr>
            <a:spLocks noGrp="1"/>
          </p:cNvSpPr>
          <p:nvPr>
            <p:ph type="sldNum" sz="quarter" idx="12"/>
          </p:nvPr>
        </p:nvSpPr>
        <p:spPr/>
        <p:txBody>
          <a:bodyPr/>
          <a:lstStyle/>
          <a:p>
            <a:fld id="{4D784C74-9334-4799-9875-913BB4B298FF}" type="slidenum">
              <a:rPr lang="nl-NL" smtClean="0"/>
              <a:t>‹nr.›</a:t>
            </a:fld>
            <a:endParaRPr lang="nl-NL"/>
          </a:p>
        </p:txBody>
      </p:sp>
    </p:spTree>
    <p:extLst>
      <p:ext uri="{BB962C8B-B14F-4D97-AF65-F5344CB8AC3E}">
        <p14:creationId xmlns:p14="http://schemas.microsoft.com/office/powerpoint/2010/main" val="1094430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25A442-15E8-48AC-AC20-D70A6B7FBF21}"/>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C40EA2A3-8721-430F-9048-99D6EFC8176B}"/>
              </a:ext>
            </a:extLst>
          </p:cNvPr>
          <p:cNvSpPr>
            <a:spLocks noGrp="1"/>
          </p:cNvSpPr>
          <p:nvPr>
            <p:ph type="dt" sz="half" idx="10"/>
          </p:nvPr>
        </p:nvSpPr>
        <p:spPr/>
        <p:txBody>
          <a:bodyPr/>
          <a:lstStyle/>
          <a:p>
            <a:fld id="{98175DE2-9921-4755-9BCE-50F51723D754}" type="datetimeFigureOut">
              <a:rPr lang="nl-NL" smtClean="0"/>
              <a:t>10-6-2024</a:t>
            </a:fld>
            <a:endParaRPr lang="nl-NL"/>
          </a:p>
        </p:txBody>
      </p:sp>
      <p:sp>
        <p:nvSpPr>
          <p:cNvPr id="4" name="Tijdelijke aanduiding voor voettekst 3">
            <a:extLst>
              <a:ext uri="{FF2B5EF4-FFF2-40B4-BE49-F238E27FC236}">
                <a16:creationId xmlns:a16="http://schemas.microsoft.com/office/drawing/2014/main" id="{8098EFB2-FB54-44E1-BBFB-C6D8F4C3D146}"/>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F8F60E72-B33E-4A9C-BE34-EAA12A6F2910}"/>
              </a:ext>
            </a:extLst>
          </p:cNvPr>
          <p:cNvSpPr>
            <a:spLocks noGrp="1"/>
          </p:cNvSpPr>
          <p:nvPr>
            <p:ph type="sldNum" sz="quarter" idx="12"/>
          </p:nvPr>
        </p:nvSpPr>
        <p:spPr/>
        <p:txBody>
          <a:bodyPr/>
          <a:lstStyle/>
          <a:p>
            <a:fld id="{4D784C74-9334-4799-9875-913BB4B298FF}" type="slidenum">
              <a:rPr lang="nl-NL" smtClean="0"/>
              <a:t>‹nr.›</a:t>
            </a:fld>
            <a:endParaRPr lang="nl-NL"/>
          </a:p>
        </p:txBody>
      </p:sp>
    </p:spTree>
    <p:extLst>
      <p:ext uri="{BB962C8B-B14F-4D97-AF65-F5344CB8AC3E}">
        <p14:creationId xmlns:p14="http://schemas.microsoft.com/office/powerpoint/2010/main" val="159453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8399C1D6-BF33-4C16-9F49-F5FE24994ED7}"/>
              </a:ext>
            </a:extLst>
          </p:cNvPr>
          <p:cNvSpPr>
            <a:spLocks noGrp="1"/>
          </p:cNvSpPr>
          <p:nvPr>
            <p:ph type="dt" sz="half" idx="10"/>
          </p:nvPr>
        </p:nvSpPr>
        <p:spPr/>
        <p:txBody>
          <a:bodyPr/>
          <a:lstStyle/>
          <a:p>
            <a:fld id="{98175DE2-9921-4755-9BCE-50F51723D754}" type="datetimeFigureOut">
              <a:rPr lang="nl-NL" smtClean="0"/>
              <a:t>10-6-2024</a:t>
            </a:fld>
            <a:endParaRPr lang="nl-NL"/>
          </a:p>
        </p:txBody>
      </p:sp>
      <p:sp>
        <p:nvSpPr>
          <p:cNvPr id="3" name="Tijdelijke aanduiding voor voettekst 2">
            <a:extLst>
              <a:ext uri="{FF2B5EF4-FFF2-40B4-BE49-F238E27FC236}">
                <a16:creationId xmlns:a16="http://schemas.microsoft.com/office/drawing/2014/main" id="{CCB28463-50D5-4150-9423-178301818B8C}"/>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7B65E245-2C03-4B8B-B938-BA971422FCC9}"/>
              </a:ext>
            </a:extLst>
          </p:cNvPr>
          <p:cNvSpPr>
            <a:spLocks noGrp="1"/>
          </p:cNvSpPr>
          <p:nvPr>
            <p:ph type="sldNum" sz="quarter" idx="12"/>
          </p:nvPr>
        </p:nvSpPr>
        <p:spPr/>
        <p:txBody>
          <a:bodyPr/>
          <a:lstStyle/>
          <a:p>
            <a:fld id="{4D784C74-9334-4799-9875-913BB4B298FF}" type="slidenum">
              <a:rPr lang="nl-NL" smtClean="0"/>
              <a:t>‹nr.›</a:t>
            </a:fld>
            <a:endParaRPr lang="nl-NL"/>
          </a:p>
        </p:txBody>
      </p:sp>
    </p:spTree>
    <p:extLst>
      <p:ext uri="{BB962C8B-B14F-4D97-AF65-F5344CB8AC3E}">
        <p14:creationId xmlns:p14="http://schemas.microsoft.com/office/powerpoint/2010/main" val="923133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FC82AB-4BB6-4984-8EA5-B85126A41C9E}"/>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1308C3E5-7588-4E37-AB62-D7C7F12E40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AA502040-78F5-46ED-8CF5-43D420BF33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5F9BB22-CC41-43DE-B85F-2656903BB358}"/>
              </a:ext>
            </a:extLst>
          </p:cNvPr>
          <p:cNvSpPr>
            <a:spLocks noGrp="1"/>
          </p:cNvSpPr>
          <p:nvPr>
            <p:ph type="dt" sz="half" idx="10"/>
          </p:nvPr>
        </p:nvSpPr>
        <p:spPr/>
        <p:txBody>
          <a:bodyPr/>
          <a:lstStyle/>
          <a:p>
            <a:fld id="{98175DE2-9921-4755-9BCE-50F51723D754}" type="datetimeFigureOut">
              <a:rPr lang="nl-NL" smtClean="0"/>
              <a:t>10-6-2024</a:t>
            </a:fld>
            <a:endParaRPr lang="nl-NL"/>
          </a:p>
        </p:txBody>
      </p:sp>
      <p:sp>
        <p:nvSpPr>
          <p:cNvPr id="6" name="Tijdelijke aanduiding voor voettekst 5">
            <a:extLst>
              <a:ext uri="{FF2B5EF4-FFF2-40B4-BE49-F238E27FC236}">
                <a16:creationId xmlns:a16="http://schemas.microsoft.com/office/drawing/2014/main" id="{4E1588F1-3BE8-4637-B8FE-A008AC8FB79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686A7F9-E99F-451C-A9BE-724AC3919BFD}"/>
              </a:ext>
            </a:extLst>
          </p:cNvPr>
          <p:cNvSpPr>
            <a:spLocks noGrp="1"/>
          </p:cNvSpPr>
          <p:nvPr>
            <p:ph type="sldNum" sz="quarter" idx="12"/>
          </p:nvPr>
        </p:nvSpPr>
        <p:spPr/>
        <p:txBody>
          <a:bodyPr/>
          <a:lstStyle/>
          <a:p>
            <a:fld id="{4D784C74-9334-4799-9875-913BB4B298FF}" type="slidenum">
              <a:rPr lang="nl-NL" smtClean="0"/>
              <a:t>‹nr.›</a:t>
            </a:fld>
            <a:endParaRPr lang="nl-NL"/>
          </a:p>
        </p:txBody>
      </p:sp>
    </p:spTree>
    <p:extLst>
      <p:ext uri="{BB962C8B-B14F-4D97-AF65-F5344CB8AC3E}">
        <p14:creationId xmlns:p14="http://schemas.microsoft.com/office/powerpoint/2010/main" val="2780647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8A980D-495A-47FD-9AA9-3F6E080457A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39DEED9C-19E8-4195-A612-C8EC316AF4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B98359B9-5C48-40FD-9248-D715964157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AA6BA21-33C4-4981-9CCE-42C876EE9C60}"/>
              </a:ext>
            </a:extLst>
          </p:cNvPr>
          <p:cNvSpPr>
            <a:spLocks noGrp="1"/>
          </p:cNvSpPr>
          <p:nvPr>
            <p:ph type="dt" sz="half" idx="10"/>
          </p:nvPr>
        </p:nvSpPr>
        <p:spPr/>
        <p:txBody>
          <a:bodyPr/>
          <a:lstStyle/>
          <a:p>
            <a:fld id="{98175DE2-9921-4755-9BCE-50F51723D754}" type="datetimeFigureOut">
              <a:rPr lang="nl-NL" smtClean="0"/>
              <a:t>10-6-2024</a:t>
            </a:fld>
            <a:endParaRPr lang="nl-NL"/>
          </a:p>
        </p:txBody>
      </p:sp>
      <p:sp>
        <p:nvSpPr>
          <p:cNvPr id="6" name="Tijdelijke aanduiding voor voettekst 5">
            <a:extLst>
              <a:ext uri="{FF2B5EF4-FFF2-40B4-BE49-F238E27FC236}">
                <a16:creationId xmlns:a16="http://schemas.microsoft.com/office/drawing/2014/main" id="{A286D656-1F41-462A-A329-42B0C7B49DD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9BC627E-07C2-4F26-9C62-14042BDD13A6}"/>
              </a:ext>
            </a:extLst>
          </p:cNvPr>
          <p:cNvSpPr>
            <a:spLocks noGrp="1"/>
          </p:cNvSpPr>
          <p:nvPr>
            <p:ph type="sldNum" sz="quarter" idx="12"/>
          </p:nvPr>
        </p:nvSpPr>
        <p:spPr/>
        <p:txBody>
          <a:bodyPr/>
          <a:lstStyle/>
          <a:p>
            <a:fld id="{4D784C74-9334-4799-9875-913BB4B298FF}" type="slidenum">
              <a:rPr lang="nl-NL" smtClean="0"/>
              <a:t>‹nr.›</a:t>
            </a:fld>
            <a:endParaRPr lang="nl-NL"/>
          </a:p>
        </p:txBody>
      </p:sp>
    </p:spTree>
    <p:extLst>
      <p:ext uri="{BB962C8B-B14F-4D97-AF65-F5344CB8AC3E}">
        <p14:creationId xmlns:p14="http://schemas.microsoft.com/office/powerpoint/2010/main" val="1362805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EC2704CE-F96A-4BB8-8DBD-3AE0FBD21D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08ACC37E-62C1-47E1-8667-D42678B4E6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DE001BB-3832-46C7-AD1E-D877317433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175DE2-9921-4755-9BCE-50F51723D754}" type="datetimeFigureOut">
              <a:rPr lang="nl-NL" smtClean="0"/>
              <a:t>10-6-2024</a:t>
            </a:fld>
            <a:endParaRPr lang="nl-NL"/>
          </a:p>
        </p:txBody>
      </p:sp>
      <p:sp>
        <p:nvSpPr>
          <p:cNvPr id="5" name="Tijdelijke aanduiding voor voettekst 4">
            <a:extLst>
              <a:ext uri="{FF2B5EF4-FFF2-40B4-BE49-F238E27FC236}">
                <a16:creationId xmlns:a16="http://schemas.microsoft.com/office/drawing/2014/main" id="{7977306C-BA7F-46DF-8811-19CCF40096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C92C951C-0B4E-4407-B7E6-2A26481D5A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784C74-9334-4799-9875-913BB4B298FF}" type="slidenum">
              <a:rPr lang="nl-NL" smtClean="0"/>
              <a:t>‹nr.›</a:t>
            </a:fld>
            <a:endParaRPr lang="nl-NL"/>
          </a:p>
        </p:txBody>
      </p:sp>
    </p:spTree>
    <p:extLst>
      <p:ext uri="{BB962C8B-B14F-4D97-AF65-F5344CB8AC3E}">
        <p14:creationId xmlns:p14="http://schemas.microsoft.com/office/powerpoint/2010/main" val="32132827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managementmodellensite.nl/roos-leary/" TargetMode="External"/><Relationship Id="rId2" Type="http://schemas.openxmlformats.org/officeDocument/2006/relationships/hyperlink" Target="https://wij-leren.nl/roos-van-leary-gedrag.php" TargetMode="Externa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s://www.roosvanleary.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s://www.youtube.com/watch?v=lGeXAXXuvlc&amp;t=3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4C41FA-EB3B-4ED1-BE31-66BD67924D26}"/>
              </a:ext>
            </a:extLst>
          </p:cNvPr>
          <p:cNvSpPr>
            <a:spLocks noGrp="1"/>
          </p:cNvSpPr>
          <p:nvPr>
            <p:ph type="ctrTitle"/>
          </p:nvPr>
        </p:nvSpPr>
        <p:spPr/>
        <p:txBody>
          <a:bodyPr/>
          <a:lstStyle/>
          <a:p>
            <a:r>
              <a:rPr lang="nl-NL" b="1" dirty="0"/>
              <a:t>Basiscursus Coaching</a:t>
            </a:r>
          </a:p>
        </p:txBody>
      </p:sp>
      <p:sp>
        <p:nvSpPr>
          <p:cNvPr id="3" name="Ondertitel 2">
            <a:extLst>
              <a:ext uri="{FF2B5EF4-FFF2-40B4-BE49-F238E27FC236}">
                <a16:creationId xmlns:a16="http://schemas.microsoft.com/office/drawing/2014/main" id="{1BDF970E-9C57-4252-AA16-2F8F441EFD0C}"/>
              </a:ext>
            </a:extLst>
          </p:cNvPr>
          <p:cNvSpPr>
            <a:spLocks noGrp="1"/>
          </p:cNvSpPr>
          <p:nvPr>
            <p:ph type="subTitle" idx="1"/>
          </p:nvPr>
        </p:nvSpPr>
        <p:spPr/>
        <p:txBody>
          <a:bodyPr/>
          <a:lstStyle/>
          <a:p>
            <a:r>
              <a:rPr lang="nl-NL" dirty="0"/>
              <a:t>Bijeenkomst 3</a:t>
            </a:r>
          </a:p>
          <a:p>
            <a:endParaRPr lang="nl-NL" dirty="0"/>
          </a:p>
          <a:p>
            <a:r>
              <a:rPr lang="nl-NL" sz="3600" dirty="0"/>
              <a:t>Roos van </a:t>
            </a:r>
            <a:r>
              <a:rPr lang="nl-NL" sz="3600" dirty="0" err="1"/>
              <a:t>Leary</a:t>
            </a:r>
            <a:endParaRPr lang="nl-NL" sz="3600" dirty="0"/>
          </a:p>
          <a:p>
            <a:endParaRPr lang="nl-NL" dirty="0"/>
          </a:p>
        </p:txBody>
      </p:sp>
    </p:spTree>
    <p:extLst>
      <p:ext uri="{BB962C8B-B14F-4D97-AF65-F5344CB8AC3E}">
        <p14:creationId xmlns:p14="http://schemas.microsoft.com/office/powerpoint/2010/main" val="3091761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6E8341-3574-42F3-8140-C31A0B3534D0}"/>
              </a:ext>
            </a:extLst>
          </p:cNvPr>
          <p:cNvSpPr>
            <a:spLocks noGrp="1"/>
          </p:cNvSpPr>
          <p:nvPr>
            <p:ph type="title"/>
          </p:nvPr>
        </p:nvSpPr>
        <p:spPr>
          <a:xfrm>
            <a:off x="2064774" y="365125"/>
            <a:ext cx="9289025" cy="1325563"/>
          </a:xfrm>
        </p:spPr>
        <p:txBody>
          <a:bodyPr/>
          <a:lstStyle/>
          <a:p>
            <a:r>
              <a:rPr lang="nl-NL" b="1" dirty="0"/>
              <a:t>Uitslag test </a:t>
            </a:r>
            <a:r>
              <a:rPr lang="nl-NL" b="1" dirty="0" err="1"/>
              <a:t>Leary</a:t>
            </a:r>
            <a:r>
              <a:rPr lang="nl-NL" b="1" dirty="0"/>
              <a:t> – DDU</a:t>
            </a:r>
          </a:p>
        </p:txBody>
      </p:sp>
      <p:sp>
        <p:nvSpPr>
          <p:cNvPr id="3" name="Tijdelijke aanduiding voor inhoud 2">
            <a:extLst>
              <a:ext uri="{FF2B5EF4-FFF2-40B4-BE49-F238E27FC236}">
                <a16:creationId xmlns:a16="http://schemas.microsoft.com/office/drawing/2014/main" id="{F11283BA-D01F-4A56-A215-E916BE9B71B1}"/>
              </a:ext>
            </a:extLst>
          </p:cNvPr>
          <p:cNvSpPr>
            <a:spLocks noGrp="1"/>
          </p:cNvSpPr>
          <p:nvPr>
            <p:ph idx="1"/>
          </p:nvPr>
        </p:nvSpPr>
        <p:spPr>
          <a:xfrm>
            <a:off x="838200" y="1825625"/>
            <a:ext cx="10515600" cy="3000375"/>
          </a:xfrm>
        </p:spPr>
        <p:txBody>
          <a:bodyPr/>
          <a:lstStyle/>
          <a:p>
            <a:r>
              <a:rPr lang="nl-NL" dirty="0"/>
              <a:t>Wat vertelt de uitslag van de test jou?</a:t>
            </a:r>
          </a:p>
          <a:p>
            <a:r>
              <a:rPr lang="nl-NL" dirty="0"/>
              <a:t>Wat is herkenbaar? Wat niet? </a:t>
            </a:r>
          </a:p>
          <a:p>
            <a:r>
              <a:rPr lang="nl-NL" dirty="0"/>
              <a:t>Wat vertelt de testuitslag je over jouw kwaliteiten en uitdagingen als coach?</a:t>
            </a:r>
          </a:p>
          <a:p>
            <a:r>
              <a:rPr lang="nl-NL" dirty="0"/>
              <a:t>In hoeverre durf je als coach te confronteren? Hoe ziet dat eruit als je dat vanuit de verschillende posities van de roos doet?</a:t>
            </a:r>
          </a:p>
        </p:txBody>
      </p:sp>
    </p:spTree>
    <p:extLst>
      <p:ext uri="{BB962C8B-B14F-4D97-AF65-F5344CB8AC3E}">
        <p14:creationId xmlns:p14="http://schemas.microsoft.com/office/powerpoint/2010/main" val="3797406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004580-4152-9FCC-7BE0-AEE12F3E9D1E}"/>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493EB288-6677-E750-AB41-7FD83CA30A3D}"/>
              </a:ext>
            </a:extLst>
          </p:cNvPr>
          <p:cNvSpPr>
            <a:spLocks noGrp="1"/>
          </p:cNvSpPr>
          <p:nvPr>
            <p:ph idx="1"/>
          </p:nvPr>
        </p:nvSpPr>
        <p:spPr/>
        <p:txBody>
          <a:bodyPr/>
          <a:lstStyle/>
          <a:p>
            <a:endParaRPr lang="nl-NL" dirty="0"/>
          </a:p>
          <a:p>
            <a:pPr marL="0" indent="0">
              <a:buNone/>
            </a:pPr>
            <a:r>
              <a:rPr lang="nl-NL" sz="6000" b="1" dirty="0"/>
              <a:t>			</a:t>
            </a:r>
            <a:r>
              <a:rPr lang="nl-NL" sz="6600" b="1" dirty="0"/>
              <a:t>Pauze</a:t>
            </a:r>
          </a:p>
        </p:txBody>
      </p:sp>
    </p:spTree>
    <p:extLst>
      <p:ext uri="{BB962C8B-B14F-4D97-AF65-F5344CB8AC3E}">
        <p14:creationId xmlns:p14="http://schemas.microsoft.com/office/powerpoint/2010/main" val="4000084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8F88CE-2301-4E13-A896-EBC33DB72E3D}"/>
              </a:ext>
            </a:extLst>
          </p:cNvPr>
          <p:cNvSpPr>
            <a:spLocks noGrp="1"/>
          </p:cNvSpPr>
          <p:nvPr>
            <p:ph type="title"/>
          </p:nvPr>
        </p:nvSpPr>
        <p:spPr>
          <a:xfrm>
            <a:off x="1795244" y="365125"/>
            <a:ext cx="9558556" cy="1325563"/>
          </a:xfrm>
        </p:spPr>
        <p:txBody>
          <a:bodyPr/>
          <a:lstStyle/>
          <a:p>
            <a:r>
              <a:rPr lang="nl-NL" b="1" dirty="0"/>
              <a:t>Oefening coachen met </a:t>
            </a:r>
            <a:r>
              <a:rPr lang="nl-NL" b="1" dirty="0" err="1"/>
              <a:t>RvL</a:t>
            </a:r>
            <a:endParaRPr lang="nl-NL" b="1" dirty="0"/>
          </a:p>
        </p:txBody>
      </p:sp>
      <p:sp>
        <p:nvSpPr>
          <p:cNvPr id="3" name="Tijdelijke aanduiding voor inhoud 2">
            <a:extLst>
              <a:ext uri="{FF2B5EF4-FFF2-40B4-BE49-F238E27FC236}">
                <a16:creationId xmlns:a16="http://schemas.microsoft.com/office/drawing/2014/main" id="{92779596-EB69-4C10-AA9F-5138B358B917}"/>
              </a:ext>
            </a:extLst>
          </p:cNvPr>
          <p:cNvSpPr>
            <a:spLocks noGrp="1"/>
          </p:cNvSpPr>
          <p:nvPr>
            <p:ph idx="1"/>
          </p:nvPr>
        </p:nvSpPr>
        <p:spPr>
          <a:xfrm>
            <a:off x="838200" y="1825625"/>
            <a:ext cx="10515600" cy="3351060"/>
          </a:xfrm>
        </p:spPr>
        <p:txBody>
          <a:bodyPr>
            <a:normAutofit fontScale="92500" lnSpcReduction="20000"/>
          </a:bodyPr>
          <a:lstStyle/>
          <a:p>
            <a:r>
              <a:rPr lang="nl-NL" dirty="0"/>
              <a:t>Coach, coachee, observator</a:t>
            </a:r>
          </a:p>
          <a:p>
            <a:r>
              <a:rPr lang="nl-NL" dirty="0"/>
              <a:t>Coachee bedenkt een situatie waarin communicatie niet lekker loopt </a:t>
            </a:r>
          </a:p>
          <a:p>
            <a:r>
              <a:rPr lang="nl-NL" dirty="0"/>
              <a:t>De coach laat coachee de situatie vertellen uit de posities zoals ze plaatsgevonden hebben in de situatie (denk aan de ijsberg: welke overtuigingen? waarom?) </a:t>
            </a:r>
          </a:p>
          <a:p>
            <a:r>
              <a:rPr lang="nl-NL" dirty="0"/>
              <a:t>Nodig de coachee uit te experimenteren met ander gedrag/andere manier van reageren (met dezelfde inhoud) door hem door de roos te laten lopen.</a:t>
            </a:r>
          </a:p>
          <a:p>
            <a:r>
              <a:rPr lang="nl-NL" dirty="0"/>
              <a:t>Welke inzichten ontstaan er?</a:t>
            </a:r>
          </a:p>
          <a:p>
            <a:r>
              <a:rPr lang="nl-NL" dirty="0"/>
              <a:t>Eén ronde van 20 minuten.</a:t>
            </a:r>
          </a:p>
        </p:txBody>
      </p:sp>
    </p:spTree>
    <p:extLst>
      <p:ext uri="{BB962C8B-B14F-4D97-AF65-F5344CB8AC3E}">
        <p14:creationId xmlns:p14="http://schemas.microsoft.com/office/powerpoint/2010/main" val="1581202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C06B86-0794-4CF6-B45F-46E29E73AF99}"/>
              </a:ext>
            </a:extLst>
          </p:cNvPr>
          <p:cNvSpPr>
            <a:spLocks noGrp="1"/>
          </p:cNvSpPr>
          <p:nvPr>
            <p:ph type="title"/>
          </p:nvPr>
        </p:nvSpPr>
        <p:spPr>
          <a:xfrm>
            <a:off x="1895912" y="365125"/>
            <a:ext cx="9457888" cy="1325563"/>
          </a:xfrm>
        </p:spPr>
        <p:txBody>
          <a:bodyPr>
            <a:normAutofit/>
          </a:bodyPr>
          <a:lstStyle/>
          <a:p>
            <a:r>
              <a:rPr lang="nl-NL" b="1" dirty="0"/>
              <a:t>Rol observator</a:t>
            </a:r>
          </a:p>
        </p:txBody>
      </p:sp>
      <p:sp>
        <p:nvSpPr>
          <p:cNvPr id="3" name="Tijdelijke aanduiding voor inhoud 2">
            <a:extLst>
              <a:ext uri="{FF2B5EF4-FFF2-40B4-BE49-F238E27FC236}">
                <a16:creationId xmlns:a16="http://schemas.microsoft.com/office/drawing/2014/main" id="{B656D32E-5D32-4EA9-8A0D-078D98709597}"/>
              </a:ext>
            </a:extLst>
          </p:cNvPr>
          <p:cNvSpPr>
            <a:spLocks noGrp="1"/>
          </p:cNvSpPr>
          <p:nvPr>
            <p:ph idx="1"/>
          </p:nvPr>
        </p:nvSpPr>
        <p:spPr>
          <a:xfrm>
            <a:off x="409873" y="1825625"/>
            <a:ext cx="11372254" cy="4351338"/>
          </a:xfrm>
        </p:spPr>
        <p:txBody>
          <a:bodyPr/>
          <a:lstStyle/>
          <a:p>
            <a:pPr marL="0" indent="0">
              <a:buNone/>
            </a:pPr>
            <a:r>
              <a:rPr lang="nl-NL" dirty="0"/>
              <a:t>Inventariseert gedrag van coach en coachee met behulp van de </a:t>
            </a:r>
            <a:r>
              <a:rPr lang="nl-NL" dirty="0" err="1"/>
              <a:t>RvL</a:t>
            </a:r>
            <a:r>
              <a:rPr lang="nl-NL" dirty="0"/>
              <a:t> met gebruik van onderstaand schema (gedrag, verbaal, non-verbaal, zelfbeeld)</a:t>
            </a:r>
          </a:p>
          <a:p>
            <a:pPr marL="0" indent="0">
              <a:buNone/>
            </a:pPr>
            <a:endParaRPr lang="nl-NL" dirty="0"/>
          </a:p>
          <a:p>
            <a:endParaRPr lang="nl-NL" dirty="0"/>
          </a:p>
        </p:txBody>
      </p:sp>
      <p:pic>
        <p:nvPicPr>
          <p:cNvPr id="4" name="Afbeelding 3">
            <a:extLst>
              <a:ext uri="{FF2B5EF4-FFF2-40B4-BE49-F238E27FC236}">
                <a16:creationId xmlns:a16="http://schemas.microsoft.com/office/drawing/2014/main" id="{6DFE1FE2-E072-4542-90E6-F06C547F876D}"/>
              </a:ext>
            </a:extLst>
          </p:cNvPr>
          <p:cNvPicPr>
            <a:picLocks noChangeAspect="1"/>
          </p:cNvPicPr>
          <p:nvPr/>
        </p:nvPicPr>
        <p:blipFill>
          <a:blip r:embed="rId3"/>
          <a:stretch>
            <a:fillRect/>
          </a:stretch>
        </p:blipFill>
        <p:spPr>
          <a:xfrm>
            <a:off x="409873" y="3009520"/>
            <a:ext cx="6977234" cy="3167443"/>
          </a:xfrm>
          <a:prstGeom prst="rect">
            <a:avLst/>
          </a:prstGeom>
        </p:spPr>
      </p:pic>
      <p:pic>
        <p:nvPicPr>
          <p:cNvPr id="5" name="Tijdelijke aanduiding voor inhoud 4">
            <a:extLst>
              <a:ext uri="{FF2B5EF4-FFF2-40B4-BE49-F238E27FC236}">
                <a16:creationId xmlns:a16="http://schemas.microsoft.com/office/drawing/2014/main" id="{6DD1A209-1AD5-25CB-B65A-61863EECD4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2721" y="3053190"/>
            <a:ext cx="4239406" cy="3123773"/>
          </a:xfrm>
          <a:prstGeom prst="rect">
            <a:avLst/>
          </a:prstGeom>
        </p:spPr>
      </p:pic>
    </p:spTree>
    <p:extLst>
      <p:ext uri="{BB962C8B-B14F-4D97-AF65-F5344CB8AC3E}">
        <p14:creationId xmlns:p14="http://schemas.microsoft.com/office/powerpoint/2010/main" val="4179921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8F88CE-2301-4E13-A896-EBC33DB72E3D}"/>
              </a:ext>
            </a:extLst>
          </p:cNvPr>
          <p:cNvSpPr>
            <a:spLocks noGrp="1"/>
          </p:cNvSpPr>
          <p:nvPr>
            <p:ph type="title"/>
          </p:nvPr>
        </p:nvSpPr>
        <p:spPr>
          <a:xfrm>
            <a:off x="1795244" y="365125"/>
            <a:ext cx="9558556" cy="1325563"/>
          </a:xfrm>
        </p:spPr>
        <p:txBody>
          <a:bodyPr/>
          <a:lstStyle/>
          <a:p>
            <a:r>
              <a:rPr lang="nl-NL" b="1" dirty="0"/>
              <a:t>Oefening coachen met </a:t>
            </a:r>
            <a:r>
              <a:rPr lang="nl-NL" b="1" dirty="0" err="1"/>
              <a:t>RvL</a:t>
            </a:r>
            <a:endParaRPr lang="nl-NL" b="1" dirty="0"/>
          </a:p>
        </p:txBody>
      </p:sp>
      <p:sp>
        <p:nvSpPr>
          <p:cNvPr id="3" name="Tijdelijke aanduiding voor inhoud 2">
            <a:extLst>
              <a:ext uri="{FF2B5EF4-FFF2-40B4-BE49-F238E27FC236}">
                <a16:creationId xmlns:a16="http://schemas.microsoft.com/office/drawing/2014/main" id="{92779596-EB69-4C10-AA9F-5138B358B917}"/>
              </a:ext>
            </a:extLst>
          </p:cNvPr>
          <p:cNvSpPr>
            <a:spLocks noGrp="1"/>
          </p:cNvSpPr>
          <p:nvPr>
            <p:ph idx="1"/>
          </p:nvPr>
        </p:nvSpPr>
        <p:spPr>
          <a:xfrm>
            <a:off x="838200" y="1825625"/>
            <a:ext cx="10515600" cy="3351060"/>
          </a:xfrm>
        </p:spPr>
        <p:txBody>
          <a:bodyPr>
            <a:normAutofit fontScale="92500" lnSpcReduction="20000"/>
          </a:bodyPr>
          <a:lstStyle/>
          <a:p>
            <a:r>
              <a:rPr lang="nl-NL" dirty="0"/>
              <a:t>Coach, coachee, observator</a:t>
            </a:r>
          </a:p>
          <a:p>
            <a:r>
              <a:rPr lang="nl-NL" dirty="0"/>
              <a:t>Coachee bedenkt een situatie waarin communicatie niet lekker loopt </a:t>
            </a:r>
          </a:p>
          <a:p>
            <a:r>
              <a:rPr lang="nl-NL" dirty="0"/>
              <a:t>De coach laat coachee de situatie vertellen uit de posities zoals ze plaatsgevonden hebben in de situatie (denk aan de ijsberg: welke overtuigingen? waarom?) </a:t>
            </a:r>
          </a:p>
          <a:p>
            <a:r>
              <a:rPr lang="nl-NL" dirty="0"/>
              <a:t>Nodig de coachee uit te experimenteren met ander gedrag/andere manier van reageren (met dezelfde inhoud) door hem door de roos te laten lopen.</a:t>
            </a:r>
          </a:p>
          <a:p>
            <a:r>
              <a:rPr lang="nl-NL" dirty="0"/>
              <a:t>Welke inzichten ontstaan er?</a:t>
            </a:r>
          </a:p>
          <a:p>
            <a:r>
              <a:rPr lang="nl-NL" dirty="0"/>
              <a:t>Eén ronde van 20 minuten.</a:t>
            </a:r>
          </a:p>
        </p:txBody>
      </p:sp>
    </p:spTree>
    <p:extLst>
      <p:ext uri="{BB962C8B-B14F-4D97-AF65-F5344CB8AC3E}">
        <p14:creationId xmlns:p14="http://schemas.microsoft.com/office/powerpoint/2010/main" val="514253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C2C9D7-47BD-4E61-AF1D-31323097A10D}"/>
              </a:ext>
            </a:extLst>
          </p:cNvPr>
          <p:cNvSpPr>
            <a:spLocks noGrp="1"/>
          </p:cNvSpPr>
          <p:nvPr>
            <p:ph type="title"/>
          </p:nvPr>
        </p:nvSpPr>
        <p:spPr>
          <a:xfrm>
            <a:off x="1912690" y="365125"/>
            <a:ext cx="9441110" cy="1325563"/>
          </a:xfrm>
        </p:spPr>
        <p:txBody>
          <a:bodyPr/>
          <a:lstStyle/>
          <a:p>
            <a:r>
              <a:rPr lang="nl-NL" b="1" dirty="0"/>
              <a:t>Nabespreking</a:t>
            </a:r>
            <a:endParaRPr lang="nl-NL" sz="2400" dirty="0"/>
          </a:p>
        </p:txBody>
      </p:sp>
      <p:sp>
        <p:nvSpPr>
          <p:cNvPr id="3" name="Tijdelijke aanduiding voor inhoud 2">
            <a:extLst>
              <a:ext uri="{FF2B5EF4-FFF2-40B4-BE49-F238E27FC236}">
                <a16:creationId xmlns:a16="http://schemas.microsoft.com/office/drawing/2014/main" id="{4056BE9F-DC87-458C-891D-25C5F7AD2D99}"/>
              </a:ext>
            </a:extLst>
          </p:cNvPr>
          <p:cNvSpPr>
            <a:spLocks noGrp="1"/>
          </p:cNvSpPr>
          <p:nvPr>
            <p:ph idx="1"/>
          </p:nvPr>
        </p:nvSpPr>
        <p:spPr>
          <a:xfrm>
            <a:off x="838200" y="1825625"/>
            <a:ext cx="10515600" cy="3543544"/>
          </a:xfrm>
        </p:spPr>
        <p:txBody>
          <a:bodyPr/>
          <a:lstStyle/>
          <a:p>
            <a:r>
              <a:rPr lang="nl-NL" dirty="0"/>
              <a:t>Coach, coachee en observant bespreken na vanuit hun eigen perspectief. </a:t>
            </a:r>
          </a:p>
          <a:p>
            <a:r>
              <a:rPr lang="nl-NL" dirty="0"/>
              <a:t>Wat was opbrengst? </a:t>
            </a:r>
          </a:p>
          <a:p>
            <a:r>
              <a:rPr lang="nl-NL" dirty="0"/>
              <a:t>Wat was lastig? Waardoor kwam dat? </a:t>
            </a:r>
          </a:p>
          <a:p>
            <a:r>
              <a:rPr lang="nl-NL" dirty="0"/>
              <a:t>Wat had je anders kunnen doen en wat was daarvan het effect geweest?</a:t>
            </a:r>
          </a:p>
          <a:p>
            <a:r>
              <a:rPr lang="nl-NL" dirty="0"/>
              <a:t>Wat neem je mee naar de plenaire bespreking van deze opdracht?</a:t>
            </a:r>
          </a:p>
        </p:txBody>
      </p:sp>
    </p:spTree>
    <p:extLst>
      <p:ext uri="{BB962C8B-B14F-4D97-AF65-F5344CB8AC3E}">
        <p14:creationId xmlns:p14="http://schemas.microsoft.com/office/powerpoint/2010/main" val="2033077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8F965D-8D6E-E49C-95F7-F03F8F69AA06}"/>
              </a:ext>
            </a:extLst>
          </p:cNvPr>
          <p:cNvSpPr>
            <a:spLocks noGrp="1"/>
          </p:cNvSpPr>
          <p:nvPr>
            <p:ph type="title"/>
          </p:nvPr>
        </p:nvSpPr>
        <p:spPr>
          <a:xfrm>
            <a:off x="369484" y="988614"/>
            <a:ext cx="5726515" cy="1325563"/>
          </a:xfrm>
        </p:spPr>
        <p:txBody>
          <a:bodyPr/>
          <a:lstStyle/>
          <a:p>
            <a:r>
              <a:rPr lang="nl-NL" b="1" dirty="0"/>
              <a:t>Vergelijk…</a:t>
            </a:r>
          </a:p>
        </p:txBody>
      </p:sp>
      <p:pic>
        <p:nvPicPr>
          <p:cNvPr id="6" name="Afbeelding 5">
            <a:extLst>
              <a:ext uri="{FF2B5EF4-FFF2-40B4-BE49-F238E27FC236}">
                <a16:creationId xmlns:a16="http://schemas.microsoft.com/office/drawing/2014/main" id="{CBC07A94-15C4-C7D0-E2D0-1478583C93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6026" y="111235"/>
            <a:ext cx="4462674" cy="2361223"/>
          </a:xfrm>
          <a:prstGeom prst="rect">
            <a:avLst/>
          </a:prstGeom>
        </p:spPr>
      </p:pic>
      <p:pic>
        <p:nvPicPr>
          <p:cNvPr id="4" name="Afbeelding 3" descr="Afbeelding met tekst, diagram, schermopname, cirkel&#10;&#10;Automatisch gegenereerde beschrijving">
            <a:extLst>
              <a:ext uri="{FF2B5EF4-FFF2-40B4-BE49-F238E27FC236}">
                <a16:creationId xmlns:a16="http://schemas.microsoft.com/office/drawing/2014/main" id="{F5489B22-2BEC-16D6-894D-BE5BDFD1BF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0533" y="2630741"/>
            <a:ext cx="5028016" cy="3464191"/>
          </a:xfrm>
          <a:prstGeom prst="rect">
            <a:avLst/>
          </a:prstGeom>
        </p:spPr>
      </p:pic>
      <p:pic>
        <p:nvPicPr>
          <p:cNvPr id="7" name="Afbeelding 6">
            <a:extLst>
              <a:ext uri="{FF2B5EF4-FFF2-40B4-BE49-F238E27FC236}">
                <a16:creationId xmlns:a16="http://schemas.microsoft.com/office/drawing/2014/main" id="{54B5E72A-A525-844F-5107-D1D5F6D0EF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186" y="2630742"/>
            <a:ext cx="5967813" cy="3444918"/>
          </a:xfrm>
          <a:prstGeom prst="rect">
            <a:avLst/>
          </a:prstGeom>
        </p:spPr>
      </p:pic>
    </p:spTree>
    <p:extLst>
      <p:ext uri="{BB962C8B-B14F-4D97-AF65-F5344CB8AC3E}">
        <p14:creationId xmlns:p14="http://schemas.microsoft.com/office/powerpoint/2010/main" val="2930113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8F965D-8D6E-E49C-95F7-F03F8F69AA06}"/>
              </a:ext>
            </a:extLst>
          </p:cNvPr>
          <p:cNvSpPr>
            <a:spLocks noGrp="1"/>
          </p:cNvSpPr>
          <p:nvPr>
            <p:ph type="title"/>
          </p:nvPr>
        </p:nvSpPr>
        <p:spPr>
          <a:xfrm>
            <a:off x="369484" y="988614"/>
            <a:ext cx="6374216" cy="1325563"/>
          </a:xfrm>
        </p:spPr>
        <p:txBody>
          <a:bodyPr>
            <a:noAutofit/>
          </a:bodyPr>
          <a:lstStyle/>
          <a:p>
            <a:r>
              <a:rPr lang="nl-NL" sz="4800" b="1" dirty="0"/>
              <a:t>Vraag onder de vraag…</a:t>
            </a:r>
          </a:p>
        </p:txBody>
      </p:sp>
      <p:pic>
        <p:nvPicPr>
          <p:cNvPr id="5" name="Afbeelding 4">
            <a:extLst>
              <a:ext uri="{FF2B5EF4-FFF2-40B4-BE49-F238E27FC236}">
                <a16:creationId xmlns:a16="http://schemas.microsoft.com/office/drawing/2014/main" id="{53E0704E-4C94-D21E-808A-F66989F917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485" y="2006400"/>
            <a:ext cx="5519243" cy="3707423"/>
          </a:xfrm>
          <a:prstGeom prst="rect">
            <a:avLst/>
          </a:prstGeom>
        </p:spPr>
      </p:pic>
      <p:sp>
        <p:nvSpPr>
          <p:cNvPr id="8" name="Tekstvak 7">
            <a:extLst>
              <a:ext uri="{FF2B5EF4-FFF2-40B4-BE49-F238E27FC236}">
                <a16:creationId xmlns:a16="http://schemas.microsoft.com/office/drawing/2014/main" id="{8DA5B42F-58B1-6673-0833-53E72EB4F407}"/>
              </a:ext>
            </a:extLst>
          </p:cNvPr>
          <p:cNvSpPr txBox="1"/>
          <p:nvPr/>
        </p:nvSpPr>
        <p:spPr>
          <a:xfrm>
            <a:off x="6291831" y="2006400"/>
            <a:ext cx="5530684" cy="3046988"/>
          </a:xfrm>
          <a:prstGeom prst="rect">
            <a:avLst/>
          </a:prstGeom>
          <a:noFill/>
        </p:spPr>
        <p:txBody>
          <a:bodyPr wrap="square" rtlCol="0">
            <a:spAutoFit/>
          </a:bodyPr>
          <a:lstStyle/>
          <a:p>
            <a:r>
              <a:rPr lang="nl-NL" sz="3200" dirty="0"/>
              <a:t>1: Bekijk jouw eigen leervraag bij deze cursus;</a:t>
            </a:r>
          </a:p>
          <a:p>
            <a:r>
              <a:rPr lang="nl-NL" sz="3200" dirty="0"/>
              <a:t>2: Waar in de ijsberg zit jouw vraag/doel?</a:t>
            </a:r>
          </a:p>
          <a:p>
            <a:r>
              <a:rPr lang="nl-NL" sz="3200" dirty="0"/>
              <a:t>3: Wat zou jouw échte uitdaging als coach kunnen zijn? </a:t>
            </a:r>
          </a:p>
        </p:txBody>
      </p:sp>
    </p:spTree>
    <p:extLst>
      <p:ext uri="{BB962C8B-B14F-4D97-AF65-F5344CB8AC3E}">
        <p14:creationId xmlns:p14="http://schemas.microsoft.com/office/powerpoint/2010/main" val="33698506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6F79CF-1C7F-40ED-9676-4BDE66B72D04}"/>
              </a:ext>
            </a:extLst>
          </p:cNvPr>
          <p:cNvSpPr>
            <a:spLocks noGrp="1"/>
          </p:cNvSpPr>
          <p:nvPr>
            <p:ph type="title"/>
          </p:nvPr>
        </p:nvSpPr>
        <p:spPr>
          <a:xfrm>
            <a:off x="838200" y="681037"/>
            <a:ext cx="9491444" cy="1325563"/>
          </a:xfrm>
        </p:spPr>
        <p:txBody>
          <a:bodyPr/>
          <a:lstStyle/>
          <a:p>
            <a:r>
              <a:rPr lang="nl-NL" b="1" dirty="0"/>
              <a:t>Vooruitblik: eindopdracht</a:t>
            </a:r>
          </a:p>
        </p:txBody>
      </p:sp>
      <p:sp>
        <p:nvSpPr>
          <p:cNvPr id="3" name="Tijdelijke aanduiding voor inhoud 2">
            <a:extLst>
              <a:ext uri="{FF2B5EF4-FFF2-40B4-BE49-F238E27FC236}">
                <a16:creationId xmlns:a16="http://schemas.microsoft.com/office/drawing/2014/main" id="{9BC44E13-4454-4B32-AB37-C047568A0225}"/>
              </a:ext>
            </a:extLst>
          </p:cNvPr>
          <p:cNvSpPr>
            <a:spLocks noGrp="1"/>
          </p:cNvSpPr>
          <p:nvPr>
            <p:ph idx="1"/>
          </p:nvPr>
        </p:nvSpPr>
        <p:spPr>
          <a:xfrm>
            <a:off x="838200" y="2006600"/>
            <a:ext cx="10515600" cy="3619832"/>
          </a:xfrm>
        </p:spPr>
        <p:txBody>
          <a:bodyPr/>
          <a:lstStyle/>
          <a:p>
            <a:r>
              <a:rPr lang="nl-NL" dirty="0"/>
              <a:t>Je presenteert 3 minuten met daarin een theoretisch inzicht, je ontwikkeling als coach op vaardigheden en reflectieniveau. Hoe ga je je de komende tijd verder ontwikkelen als coach?</a:t>
            </a:r>
          </a:p>
          <a:p>
            <a:r>
              <a:rPr lang="nl-NL" dirty="0"/>
              <a:t>De vorm mag je zelf kiezen.</a:t>
            </a:r>
          </a:p>
          <a:p>
            <a:r>
              <a:rPr lang="nl-NL" dirty="0"/>
              <a:t>Daarna krijg je van iedereen één reflectieve (ijsberg) of waarderende vraag (inzicht gevend in waarde) n.a.v. je presentatie. </a:t>
            </a:r>
          </a:p>
          <a:p>
            <a:r>
              <a:rPr lang="nl-NL" dirty="0"/>
              <a:t>Ga komende tijd alvast nadenken over wat je aan het leren bent, wat je aan inzichten opdoet. Waarin je je verder wilt ontwikkelen.</a:t>
            </a:r>
          </a:p>
          <a:p>
            <a:endParaRPr lang="nl-NL" dirty="0"/>
          </a:p>
          <a:p>
            <a:endParaRPr lang="nl-NL" dirty="0"/>
          </a:p>
        </p:txBody>
      </p:sp>
    </p:spTree>
    <p:extLst>
      <p:ext uri="{BB962C8B-B14F-4D97-AF65-F5344CB8AC3E}">
        <p14:creationId xmlns:p14="http://schemas.microsoft.com/office/powerpoint/2010/main" val="3598335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857AA7-0BF7-D040-221E-3A30365A9B08}"/>
              </a:ext>
            </a:extLst>
          </p:cNvPr>
          <p:cNvSpPr>
            <a:spLocks noGrp="1"/>
          </p:cNvSpPr>
          <p:nvPr>
            <p:ph type="title"/>
          </p:nvPr>
        </p:nvSpPr>
        <p:spPr>
          <a:xfrm>
            <a:off x="589935" y="3028863"/>
            <a:ext cx="10515600" cy="1325563"/>
          </a:xfrm>
        </p:spPr>
        <p:txBody>
          <a:bodyPr/>
          <a:lstStyle/>
          <a:p>
            <a:r>
              <a:rPr lang="nl-NL" b="1" dirty="0"/>
              <a:t>Cadeautjes…</a:t>
            </a:r>
          </a:p>
        </p:txBody>
      </p:sp>
      <p:sp>
        <p:nvSpPr>
          <p:cNvPr id="3" name="Tijdelijke aanduiding voor inhoud 2">
            <a:extLst>
              <a:ext uri="{FF2B5EF4-FFF2-40B4-BE49-F238E27FC236}">
                <a16:creationId xmlns:a16="http://schemas.microsoft.com/office/drawing/2014/main" id="{2A1781CB-ED7E-3D7D-2D8B-9683E2AA4653}"/>
              </a:ext>
            </a:extLst>
          </p:cNvPr>
          <p:cNvSpPr>
            <a:spLocks noGrp="1"/>
          </p:cNvSpPr>
          <p:nvPr>
            <p:ph idx="1"/>
          </p:nvPr>
        </p:nvSpPr>
        <p:spPr>
          <a:xfrm>
            <a:off x="538186" y="4512171"/>
            <a:ext cx="9125359" cy="1680811"/>
          </a:xfrm>
        </p:spPr>
        <p:txBody>
          <a:bodyPr>
            <a:normAutofit/>
          </a:bodyPr>
          <a:lstStyle/>
          <a:p>
            <a:pPr marL="0" indent="0">
              <a:buNone/>
            </a:pPr>
            <a:r>
              <a:rPr lang="nl-NL" dirty="0">
                <a:hlinkClick r:id="rId2"/>
              </a:rPr>
              <a:t>https://wij-leren.nl/roos-van-leary-gedrag.php</a:t>
            </a:r>
            <a:endParaRPr lang="nl-NL" dirty="0"/>
          </a:p>
          <a:p>
            <a:pPr marL="0" indent="0">
              <a:buNone/>
            </a:pPr>
            <a:r>
              <a:rPr lang="nl-NL" dirty="0">
                <a:hlinkClick r:id="rId3"/>
              </a:rPr>
              <a:t>https://managementmodellensite.nl/roos-leary/</a:t>
            </a:r>
            <a:endParaRPr lang="nl-NL" dirty="0"/>
          </a:p>
          <a:p>
            <a:pPr marL="0" indent="0">
              <a:buNone/>
            </a:pPr>
            <a:r>
              <a:rPr lang="nl-NL" dirty="0">
                <a:hlinkClick r:id="rId4"/>
              </a:rPr>
              <a:t>https://www.roosvanleary.com/</a:t>
            </a:r>
            <a:endParaRPr lang="nl-NL" dirty="0"/>
          </a:p>
          <a:p>
            <a:pPr marL="0" indent="0">
              <a:buNone/>
            </a:pPr>
            <a:endParaRPr lang="nl-NL" dirty="0"/>
          </a:p>
        </p:txBody>
      </p:sp>
      <p:pic>
        <p:nvPicPr>
          <p:cNvPr id="9" name="Afbeelding 8" descr="Afbeelding met verschillend, kleurrijk, ketting, cadeaupapier&#10;&#10;Automatisch gegenereerde beschrijving">
            <a:extLst>
              <a:ext uri="{FF2B5EF4-FFF2-40B4-BE49-F238E27FC236}">
                <a16:creationId xmlns:a16="http://schemas.microsoft.com/office/drawing/2014/main" id="{5FC7789E-E39F-0C29-1539-042005258A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92292" y="437494"/>
            <a:ext cx="7142112" cy="3598041"/>
          </a:xfrm>
          <a:prstGeom prst="rect">
            <a:avLst/>
          </a:prstGeom>
        </p:spPr>
      </p:pic>
    </p:spTree>
    <p:extLst>
      <p:ext uri="{BB962C8B-B14F-4D97-AF65-F5344CB8AC3E}">
        <p14:creationId xmlns:p14="http://schemas.microsoft.com/office/powerpoint/2010/main" val="4077003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39C0AD-0F0E-4FEE-A19B-CADC73E99CE3}"/>
              </a:ext>
            </a:extLst>
          </p:cNvPr>
          <p:cNvSpPr>
            <a:spLocks noGrp="1"/>
          </p:cNvSpPr>
          <p:nvPr>
            <p:ph type="title"/>
          </p:nvPr>
        </p:nvSpPr>
        <p:spPr>
          <a:xfrm>
            <a:off x="605971" y="1398360"/>
            <a:ext cx="9439729" cy="1325563"/>
          </a:xfrm>
        </p:spPr>
        <p:txBody>
          <a:bodyPr/>
          <a:lstStyle/>
          <a:p>
            <a:r>
              <a:rPr lang="nl-NL" b="1" dirty="0"/>
              <a:t>Hoe gaat het met de coachgesprekken?</a:t>
            </a:r>
          </a:p>
        </p:txBody>
      </p:sp>
      <p:sp>
        <p:nvSpPr>
          <p:cNvPr id="3" name="Tijdelijke aanduiding voor inhoud 2">
            <a:extLst>
              <a:ext uri="{FF2B5EF4-FFF2-40B4-BE49-F238E27FC236}">
                <a16:creationId xmlns:a16="http://schemas.microsoft.com/office/drawing/2014/main" id="{DA382E74-8083-4678-9963-99B80442BD55}"/>
              </a:ext>
            </a:extLst>
          </p:cNvPr>
          <p:cNvSpPr>
            <a:spLocks noGrp="1"/>
          </p:cNvSpPr>
          <p:nvPr>
            <p:ph idx="1"/>
          </p:nvPr>
        </p:nvSpPr>
        <p:spPr>
          <a:xfrm>
            <a:off x="605971" y="2723923"/>
            <a:ext cx="10515600" cy="2223861"/>
          </a:xfrm>
        </p:spPr>
        <p:txBody>
          <a:bodyPr/>
          <a:lstStyle/>
          <a:p>
            <a:r>
              <a:rPr lang="nl-NL" sz="3600" dirty="0"/>
              <a:t>Kies een bijpassende kaart.</a:t>
            </a:r>
          </a:p>
          <a:p>
            <a:r>
              <a:rPr lang="nl-NL" sz="3600" dirty="0"/>
              <a:t>Waarom deze kaart in één zin</a:t>
            </a:r>
          </a:p>
          <a:p>
            <a:pPr marL="0" indent="0">
              <a:buNone/>
            </a:pPr>
            <a:endParaRPr lang="nl-NL" dirty="0"/>
          </a:p>
        </p:txBody>
      </p:sp>
    </p:spTree>
    <p:extLst>
      <p:ext uri="{BB962C8B-B14F-4D97-AF65-F5344CB8AC3E}">
        <p14:creationId xmlns:p14="http://schemas.microsoft.com/office/powerpoint/2010/main" val="3015744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14EBD6-86AD-4203-974A-C1D9E7A07044}"/>
              </a:ext>
            </a:extLst>
          </p:cNvPr>
          <p:cNvSpPr>
            <a:spLocks noGrp="1"/>
          </p:cNvSpPr>
          <p:nvPr>
            <p:ph type="title"/>
          </p:nvPr>
        </p:nvSpPr>
        <p:spPr>
          <a:xfrm>
            <a:off x="1044678" y="1547198"/>
            <a:ext cx="9457888" cy="1325563"/>
          </a:xfrm>
        </p:spPr>
        <p:txBody>
          <a:bodyPr/>
          <a:lstStyle/>
          <a:p>
            <a:r>
              <a:rPr lang="nl-NL" b="1" dirty="0"/>
              <a:t>Afronden</a:t>
            </a:r>
          </a:p>
        </p:txBody>
      </p:sp>
      <p:sp>
        <p:nvSpPr>
          <p:cNvPr id="3" name="Tijdelijke aanduiding voor inhoud 2">
            <a:extLst>
              <a:ext uri="{FF2B5EF4-FFF2-40B4-BE49-F238E27FC236}">
                <a16:creationId xmlns:a16="http://schemas.microsoft.com/office/drawing/2014/main" id="{55825EBB-8840-4117-A5CA-33AAD2AF6330}"/>
              </a:ext>
            </a:extLst>
          </p:cNvPr>
          <p:cNvSpPr>
            <a:spLocks noGrp="1"/>
          </p:cNvSpPr>
          <p:nvPr>
            <p:ph idx="1"/>
          </p:nvPr>
        </p:nvSpPr>
        <p:spPr>
          <a:xfrm>
            <a:off x="838200" y="2674870"/>
            <a:ext cx="10515600" cy="1643130"/>
          </a:xfrm>
        </p:spPr>
        <p:txBody>
          <a:bodyPr>
            <a:normAutofit/>
          </a:bodyPr>
          <a:lstStyle/>
          <a:p>
            <a:r>
              <a:rPr lang="nl-NL" dirty="0"/>
              <a:t>Blijf coachgesprekken voeren voor de volgende keer. Inventariseer succes- en knelpunten. Neem die mee naar de volgende bijeenkomst.</a:t>
            </a:r>
          </a:p>
          <a:p>
            <a:r>
              <a:rPr lang="nl-NL" dirty="0"/>
              <a:t>Volgende keer </a:t>
            </a:r>
            <a:r>
              <a:rPr lang="nl-NL" dirty="0" err="1"/>
              <a:t>Transactionele</a:t>
            </a:r>
            <a:r>
              <a:rPr lang="nl-NL" dirty="0"/>
              <a:t> </a:t>
            </a:r>
            <a:r>
              <a:rPr lang="nl-NL"/>
              <a:t>Analyse (29 februari)</a:t>
            </a:r>
            <a:endParaRPr lang="nl-NL" dirty="0"/>
          </a:p>
          <a:p>
            <a:endParaRPr lang="nl-NL" dirty="0"/>
          </a:p>
        </p:txBody>
      </p:sp>
    </p:spTree>
    <p:extLst>
      <p:ext uri="{BB962C8B-B14F-4D97-AF65-F5344CB8AC3E}">
        <p14:creationId xmlns:p14="http://schemas.microsoft.com/office/powerpoint/2010/main" val="1079032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8A5B45-38A9-A19A-BE18-ED14E418C25F}"/>
              </a:ext>
            </a:extLst>
          </p:cNvPr>
          <p:cNvSpPr>
            <a:spLocks noGrp="1"/>
          </p:cNvSpPr>
          <p:nvPr>
            <p:ph type="title"/>
          </p:nvPr>
        </p:nvSpPr>
        <p:spPr>
          <a:xfrm>
            <a:off x="533400" y="500062"/>
            <a:ext cx="10820400" cy="1325563"/>
          </a:xfrm>
        </p:spPr>
        <p:txBody>
          <a:bodyPr>
            <a:normAutofit/>
          </a:bodyPr>
          <a:lstStyle/>
          <a:p>
            <a:br>
              <a:rPr lang="nl-NL" b="1" dirty="0"/>
            </a:br>
            <a:r>
              <a:rPr lang="nl-NL" b="1" dirty="0"/>
              <a:t>Programma bijeenkomst 3 “Roos van </a:t>
            </a:r>
            <a:r>
              <a:rPr lang="nl-NL" b="1" dirty="0" err="1"/>
              <a:t>Leary</a:t>
            </a:r>
            <a:r>
              <a:rPr lang="nl-NL" b="1" dirty="0"/>
              <a:t>”</a:t>
            </a:r>
          </a:p>
        </p:txBody>
      </p:sp>
      <p:sp>
        <p:nvSpPr>
          <p:cNvPr id="3" name="Tijdelijke aanduiding voor inhoud 2">
            <a:extLst>
              <a:ext uri="{FF2B5EF4-FFF2-40B4-BE49-F238E27FC236}">
                <a16:creationId xmlns:a16="http://schemas.microsoft.com/office/drawing/2014/main" id="{9386554A-FD9A-6D62-FEBE-16904C68FCF4}"/>
              </a:ext>
            </a:extLst>
          </p:cNvPr>
          <p:cNvSpPr>
            <a:spLocks noGrp="1"/>
          </p:cNvSpPr>
          <p:nvPr>
            <p:ph idx="1"/>
          </p:nvPr>
        </p:nvSpPr>
        <p:spPr>
          <a:xfrm>
            <a:off x="521368" y="2349499"/>
            <a:ext cx="8952832" cy="2682877"/>
          </a:xfrm>
        </p:spPr>
        <p:txBody>
          <a:bodyPr>
            <a:noAutofit/>
          </a:bodyPr>
          <a:lstStyle/>
          <a:p>
            <a:r>
              <a:rPr lang="nl-NL" sz="3600" dirty="0"/>
              <a:t>Introductie</a:t>
            </a:r>
          </a:p>
          <a:p>
            <a:r>
              <a:rPr lang="nl-NL" sz="3600" dirty="0"/>
              <a:t>Oefenen</a:t>
            </a:r>
          </a:p>
          <a:p>
            <a:r>
              <a:rPr lang="nl-NL" sz="3600" dirty="0"/>
              <a:t>Afronden &amp; procesevaluatie</a:t>
            </a:r>
          </a:p>
          <a:p>
            <a:r>
              <a:rPr lang="nl-NL" sz="3600" dirty="0"/>
              <a:t>Bijzonderheden of wensen voor vandaag?</a:t>
            </a:r>
          </a:p>
          <a:p>
            <a:endParaRPr lang="nl-NL" sz="3600" dirty="0"/>
          </a:p>
        </p:txBody>
      </p:sp>
    </p:spTree>
    <p:extLst>
      <p:ext uri="{BB962C8B-B14F-4D97-AF65-F5344CB8AC3E}">
        <p14:creationId xmlns:p14="http://schemas.microsoft.com/office/powerpoint/2010/main" val="1571785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5E07DB-2500-4149-B708-FA0F1DC10D4B}"/>
              </a:ext>
            </a:extLst>
          </p:cNvPr>
          <p:cNvSpPr>
            <a:spLocks noGrp="1"/>
          </p:cNvSpPr>
          <p:nvPr>
            <p:ph type="title"/>
          </p:nvPr>
        </p:nvSpPr>
        <p:spPr>
          <a:xfrm>
            <a:off x="838200" y="1726066"/>
            <a:ext cx="9113939" cy="1325563"/>
          </a:xfrm>
        </p:spPr>
        <p:txBody>
          <a:bodyPr/>
          <a:lstStyle/>
          <a:p>
            <a:r>
              <a:rPr lang="nl-NL" b="1" dirty="0"/>
              <a:t>Vul in…</a:t>
            </a:r>
          </a:p>
        </p:txBody>
      </p:sp>
      <p:sp>
        <p:nvSpPr>
          <p:cNvPr id="3" name="Tijdelijke aanduiding voor inhoud 2">
            <a:extLst>
              <a:ext uri="{FF2B5EF4-FFF2-40B4-BE49-F238E27FC236}">
                <a16:creationId xmlns:a16="http://schemas.microsoft.com/office/drawing/2014/main" id="{D3311A14-AFA7-4911-BF5D-CC9BEB1E04FA}"/>
              </a:ext>
            </a:extLst>
          </p:cNvPr>
          <p:cNvSpPr>
            <a:spLocks noGrp="1"/>
          </p:cNvSpPr>
          <p:nvPr>
            <p:ph idx="1"/>
          </p:nvPr>
        </p:nvSpPr>
        <p:spPr>
          <a:xfrm>
            <a:off x="711200" y="2667000"/>
            <a:ext cx="8001000" cy="1651000"/>
          </a:xfrm>
        </p:spPr>
        <p:txBody>
          <a:bodyPr/>
          <a:lstStyle/>
          <a:p>
            <a:endParaRPr lang="nl-NL" dirty="0"/>
          </a:p>
          <a:p>
            <a:r>
              <a:rPr lang="nl-NL" dirty="0"/>
              <a:t>Test via Excel bestand</a:t>
            </a:r>
          </a:p>
          <a:p>
            <a:r>
              <a:rPr lang="nl-NL" dirty="0"/>
              <a:t>Uitkomsten komen later deze middag terug</a:t>
            </a:r>
          </a:p>
          <a:p>
            <a:pPr marL="0" indent="0">
              <a:buNone/>
            </a:pPr>
            <a:endParaRPr lang="nl-NL" dirty="0"/>
          </a:p>
          <a:p>
            <a:pPr marL="0" indent="0">
              <a:buNone/>
            </a:pPr>
            <a:endParaRPr lang="nl-NL" dirty="0"/>
          </a:p>
        </p:txBody>
      </p:sp>
    </p:spTree>
    <p:extLst>
      <p:ext uri="{BB962C8B-B14F-4D97-AF65-F5344CB8AC3E}">
        <p14:creationId xmlns:p14="http://schemas.microsoft.com/office/powerpoint/2010/main" val="2766530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F15AAF-A4DE-4162-BD1F-AC47884B3CCD}"/>
              </a:ext>
            </a:extLst>
          </p:cNvPr>
          <p:cNvSpPr>
            <a:spLocks noGrp="1"/>
          </p:cNvSpPr>
          <p:nvPr>
            <p:ph type="title"/>
          </p:nvPr>
        </p:nvSpPr>
        <p:spPr>
          <a:xfrm>
            <a:off x="2114026" y="365125"/>
            <a:ext cx="9239774" cy="1325563"/>
          </a:xfrm>
        </p:spPr>
        <p:txBody>
          <a:bodyPr/>
          <a:lstStyle/>
          <a:p>
            <a:r>
              <a:rPr lang="nl-NL" b="1" dirty="0"/>
              <a:t>Introductie op Roos van </a:t>
            </a:r>
            <a:r>
              <a:rPr lang="nl-NL" b="1" dirty="0" err="1"/>
              <a:t>Leary</a:t>
            </a:r>
            <a:endParaRPr lang="nl-NL" b="1" dirty="0"/>
          </a:p>
        </p:txBody>
      </p:sp>
      <p:pic>
        <p:nvPicPr>
          <p:cNvPr id="4" name="Tijdelijke aanduiding voor inhoud 9">
            <a:extLst>
              <a:ext uri="{FF2B5EF4-FFF2-40B4-BE49-F238E27FC236}">
                <a16:creationId xmlns:a16="http://schemas.microsoft.com/office/drawing/2014/main" id="{3FED00C1-37D4-B6CC-EB64-E7CAF88981E2}"/>
              </a:ext>
            </a:extLst>
          </p:cNvPr>
          <p:cNvPicPr>
            <a:picLocks noChangeAspect="1"/>
          </p:cNvPicPr>
          <p:nvPr/>
        </p:nvPicPr>
        <p:blipFill>
          <a:blip r:embed="rId3"/>
          <a:stretch>
            <a:fillRect/>
          </a:stretch>
        </p:blipFill>
        <p:spPr>
          <a:xfrm>
            <a:off x="2526792" y="1431124"/>
            <a:ext cx="6007608" cy="4505706"/>
          </a:xfrm>
          <a:prstGeom prst="rect">
            <a:avLst/>
          </a:prstGeom>
        </p:spPr>
      </p:pic>
    </p:spTree>
    <p:extLst>
      <p:ext uri="{BB962C8B-B14F-4D97-AF65-F5344CB8AC3E}">
        <p14:creationId xmlns:p14="http://schemas.microsoft.com/office/powerpoint/2010/main" val="9781259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F15AAF-A4DE-4162-BD1F-AC47884B3CCD}"/>
              </a:ext>
            </a:extLst>
          </p:cNvPr>
          <p:cNvSpPr>
            <a:spLocks noGrp="1"/>
          </p:cNvSpPr>
          <p:nvPr>
            <p:ph type="title"/>
          </p:nvPr>
        </p:nvSpPr>
        <p:spPr>
          <a:xfrm>
            <a:off x="2114026" y="365125"/>
            <a:ext cx="9239774" cy="1325563"/>
          </a:xfrm>
        </p:spPr>
        <p:txBody>
          <a:bodyPr/>
          <a:lstStyle/>
          <a:p>
            <a:r>
              <a:rPr lang="nl-NL" b="1" dirty="0"/>
              <a:t>Introductie op Roos van </a:t>
            </a:r>
            <a:r>
              <a:rPr lang="nl-NL" b="1" dirty="0" err="1"/>
              <a:t>Leary</a:t>
            </a:r>
            <a:endParaRPr lang="nl-NL" b="1" dirty="0"/>
          </a:p>
        </p:txBody>
      </p:sp>
      <p:sp>
        <p:nvSpPr>
          <p:cNvPr id="3" name="Tijdelijke aanduiding voor inhoud 2">
            <a:extLst>
              <a:ext uri="{FF2B5EF4-FFF2-40B4-BE49-F238E27FC236}">
                <a16:creationId xmlns:a16="http://schemas.microsoft.com/office/drawing/2014/main" id="{F057EBF1-CDF5-46AF-85F5-60D867E688DA}"/>
              </a:ext>
            </a:extLst>
          </p:cNvPr>
          <p:cNvSpPr>
            <a:spLocks noGrp="1"/>
          </p:cNvSpPr>
          <p:nvPr>
            <p:ph idx="1"/>
          </p:nvPr>
        </p:nvSpPr>
        <p:spPr>
          <a:xfrm>
            <a:off x="939800" y="1508125"/>
            <a:ext cx="2705100" cy="2149475"/>
          </a:xfrm>
        </p:spPr>
        <p:txBody>
          <a:bodyPr>
            <a:normAutofit/>
          </a:bodyPr>
          <a:lstStyle/>
          <a:p>
            <a:pPr marL="0" indent="0">
              <a:buNone/>
            </a:pPr>
            <a:r>
              <a:rPr lang="nl-NL" b="1" dirty="0"/>
              <a:t>Dominantie-as: </a:t>
            </a:r>
            <a:br>
              <a:rPr lang="nl-NL" sz="2000" dirty="0">
                <a:solidFill>
                  <a:srgbClr val="2A2A2A"/>
                </a:solidFill>
              </a:rPr>
            </a:br>
            <a:r>
              <a:rPr lang="nl-NL" sz="2000" dirty="0">
                <a:solidFill>
                  <a:srgbClr val="2A2A2A"/>
                </a:solidFill>
              </a:rPr>
              <a:t>C</a:t>
            </a:r>
            <a:r>
              <a:rPr lang="nl-NL" sz="2000" b="0" i="0" dirty="0">
                <a:solidFill>
                  <a:srgbClr val="2A2A2A"/>
                </a:solidFill>
                <a:effectLst/>
              </a:rPr>
              <a:t>omplementair gedrag</a:t>
            </a:r>
            <a:endParaRPr lang="nl-NL" sz="2000" dirty="0"/>
          </a:p>
          <a:p>
            <a:pPr marL="0" indent="0">
              <a:buNone/>
            </a:pPr>
            <a:endParaRPr lang="nl-NL" sz="2000" dirty="0"/>
          </a:p>
          <a:p>
            <a:pPr marL="0" indent="0">
              <a:buNone/>
            </a:pPr>
            <a:r>
              <a:rPr lang="nl-NL" b="1" dirty="0"/>
              <a:t>Relatie-as:</a:t>
            </a:r>
            <a:br>
              <a:rPr lang="nl-NL" b="1" dirty="0"/>
            </a:br>
            <a:r>
              <a:rPr lang="nl-NL" sz="2000" dirty="0"/>
              <a:t>Symmetrisch gedrag</a:t>
            </a:r>
          </a:p>
        </p:txBody>
      </p:sp>
      <p:pic>
        <p:nvPicPr>
          <p:cNvPr id="5" name="Tijdelijke aanduiding voor inhoud 3">
            <a:extLst>
              <a:ext uri="{FF2B5EF4-FFF2-40B4-BE49-F238E27FC236}">
                <a16:creationId xmlns:a16="http://schemas.microsoft.com/office/drawing/2014/main" id="{BEE7B906-09FF-B006-4CDE-639003A3FA24}"/>
              </a:ext>
            </a:extLst>
          </p:cNvPr>
          <p:cNvPicPr>
            <a:picLocks noChangeAspect="1"/>
          </p:cNvPicPr>
          <p:nvPr/>
        </p:nvPicPr>
        <p:blipFill>
          <a:blip r:embed="rId3"/>
          <a:stretch>
            <a:fillRect/>
          </a:stretch>
        </p:blipFill>
        <p:spPr>
          <a:xfrm>
            <a:off x="5021134" y="1508125"/>
            <a:ext cx="6501468" cy="4625389"/>
          </a:xfrm>
          <a:prstGeom prst="rect">
            <a:avLst/>
          </a:prstGeom>
        </p:spPr>
      </p:pic>
    </p:spTree>
    <p:extLst>
      <p:ext uri="{BB962C8B-B14F-4D97-AF65-F5344CB8AC3E}">
        <p14:creationId xmlns:p14="http://schemas.microsoft.com/office/powerpoint/2010/main" val="473024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CDA5B1FE-01F6-4621-A304-4C0A0D8F3016}"/>
              </a:ext>
            </a:extLst>
          </p:cNvPr>
          <p:cNvPicPr>
            <a:picLocks noChangeAspect="1"/>
          </p:cNvPicPr>
          <p:nvPr/>
        </p:nvPicPr>
        <p:blipFill>
          <a:blip r:embed="rId3"/>
          <a:stretch>
            <a:fillRect/>
          </a:stretch>
        </p:blipFill>
        <p:spPr>
          <a:xfrm>
            <a:off x="5785442" y="47957"/>
            <a:ext cx="6149519" cy="6032386"/>
          </a:xfrm>
          <a:prstGeom prst="rect">
            <a:avLst/>
          </a:prstGeom>
        </p:spPr>
      </p:pic>
      <p:sp>
        <p:nvSpPr>
          <p:cNvPr id="3" name="Tekstvak 2">
            <a:extLst>
              <a:ext uri="{FF2B5EF4-FFF2-40B4-BE49-F238E27FC236}">
                <a16:creationId xmlns:a16="http://schemas.microsoft.com/office/drawing/2014/main" id="{F7BA2263-C9F3-0AF3-BF52-4441DF3D1577}"/>
              </a:ext>
            </a:extLst>
          </p:cNvPr>
          <p:cNvSpPr txBox="1"/>
          <p:nvPr/>
        </p:nvSpPr>
        <p:spPr>
          <a:xfrm>
            <a:off x="257039" y="5563524"/>
            <a:ext cx="6096000" cy="646331"/>
          </a:xfrm>
          <a:prstGeom prst="rect">
            <a:avLst/>
          </a:prstGeom>
          <a:noFill/>
        </p:spPr>
        <p:txBody>
          <a:bodyPr wrap="square">
            <a:spAutoFit/>
          </a:bodyPr>
          <a:lstStyle/>
          <a:p>
            <a:r>
              <a:rPr lang="nl-NL" dirty="0">
                <a:hlinkClick r:id="rId4"/>
              </a:rPr>
              <a:t>https://www.youtube.com/watch?v=lGeXAXXuvlc&amp;t=3s</a:t>
            </a:r>
            <a:endParaRPr lang="nl-NL" dirty="0"/>
          </a:p>
          <a:p>
            <a:endParaRPr lang="nl-NL" dirty="0"/>
          </a:p>
        </p:txBody>
      </p:sp>
    </p:spTree>
    <p:extLst>
      <p:ext uri="{BB962C8B-B14F-4D97-AF65-F5344CB8AC3E}">
        <p14:creationId xmlns:p14="http://schemas.microsoft.com/office/powerpoint/2010/main" val="2905907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20748015-904D-4873-9402-68188B0A3970}"/>
              </a:ext>
            </a:extLst>
          </p:cNvPr>
          <p:cNvPicPr>
            <a:picLocks noChangeAspect="1"/>
          </p:cNvPicPr>
          <p:nvPr/>
        </p:nvPicPr>
        <p:blipFill>
          <a:blip r:embed="rId3"/>
          <a:stretch>
            <a:fillRect/>
          </a:stretch>
        </p:blipFill>
        <p:spPr>
          <a:xfrm>
            <a:off x="2844801" y="0"/>
            <a:ext cx="6083300" cy="6083300"/>
          </a:xfrm>
          <a:prstGeom prst="rect">
            <a:avLst/>
          </a:prstGeom>
        </p:spPr>
      </p:pic>
    </p:spTree>
    <p:extLst>
      <p:ext uri="{BB962C8B-B14F-4D97-AF65-F5344CB8AC3E}">
        <p14:creationId xmlns:p14="http://schemas.microsoft.com/office/powerpoint/2010/main" val="3856391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DC50E91E-2DEF-95CD-EF59-85CA50FE37B2}"/>
              </a:ext>
            </a:extLst>
          </p:cNvPr>
          <p:cNvSpPr txBox="1"/>
          <p:nvPr/>
        </p:nvSpPr>
        <p:spPr>
          <a:xfrm>
            <a:off x="1358900" y="2505670"/>
            <a:ext cx="5689599" cy="923330"/>
          </a:xfrm>
          <a:prstGeom prst="rect">
            <a:avLst/>
          </a:prstGeom>
          <a:noFill/>
        </p:spPr>
        <p:txBody>
          <a:bodyPr wrap="square" rtlCol="0">
            <a:spAutoFit/>
          </a:bodyPr>
          <a:lstStyle/>
          <a:p>
            <a:r>
              <a:rPr lang="nl-NL" sz="5400" dirty="0"/>
              <a:t>Dansen met </a:t>
            </a:r>
            <a:r>
              <a:rPr lang="nl-NL" sz="5400" dirty="0" err="1"/>
              <a:t>Leary</a:t>
            </a:r>
            <a:endParaRPr lang="nl-NL" sz="5400" dirty="0"/>
          </a:p>
        </p:txBody>
      </p:sp>
      <p:pic>
        <p:nvPicPr>
          <p:cNvPr id="4" name="Afbeelding 3" descr="Afbeelding met persoon, sport, buiten, mensen&#10;&#10;Automatisch gegenereerde beschrijvin">
            <a:extLst>
              <a:ext uri="{FF2B5EF4-FFF2-40B4-BE49-F238E27FC236}">
                <a16:creationId xmlns:a16="http://schemas.microsoft.com/office/drawing/2014/main" id="{D351CF61-03B8-433D-7884-67C3F87346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8645" y="1061067"/>
            <a:ext cx="4353950" cy="4012464"/>
          </a:xfrm>
          <a:prstGeom prst="rect">
            <a:avLst/>
          </a:prstGeom>
        </p:spPr>
      </p:pic>
    </p:spTree>
    <p:extLst>
      <p:ext uri="{BB962C8B-B14F-4D97-AF65-F5344CB8AC3E}">
        <p14:creationId xmlns:p14="http://schemas.microsoft.com/office/powerpoint/2010/main" val="3186068058"/>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3581</TotalTime>
  <Words>1182</Words>
  <Application>Microsoft Office PowerPoint</Application>
  <PresentationFormat>Breedbeeld</PresentationFormat>
  <Paragraphs>122</Paragraphs>
  <Slides>20</Slides>
  <Notes>14</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20</vt:i4>
      </vt:variant>
    </vt:vector>
  </HeadingPairs>
  <TitlesOfParts>
    <vt:vector size="24" baseType="lpstr">
      <vt:lpstr>Arial</vt:lpstr>
      <vt:lpstr>Calibri</vt:lpstr>
      <vt:lpstr>Calibri Light</vt:lpstr>
      <vt:lpstr>Kantoorthema</vt:lpstr>
      <vt:lpstr>Basiscursus Coaching</vt:lpstr>
      <vt:lpstr>Hoe gaat het met de coachgesprekken?</vt:lpstr>
      <vt:lpstr> Programma bijeenkomst 3 “Roos van Leary”</vt:lpstr>
      <vt:lpstr>Vul in…</vt:lpstr>
      <vt:lpstr>Introductie op Roos van Leary</vt:lpstr>
      <vt:lpstr>Introductie op Roos van Leary</vt:lpstr>
      <vt:lpstr>PowerPoint-presentatie</vt:lpstr>
      <vt:lpstr>PowerPoint-presentatie</vt:lpstr>
      <vt:lpstr>PowerPoint-presentatie</vt:lpstr>
      <vt:lpstr>Uitslag test Leary – DDU</vt:lpstr>
      <vt:lpstr>PowerPoint-presentatie</vt:lpstr>
      <vt:lpstr>Oefening coachen met RvL</vt:lpstr>
      <vt:lpstr>Rol observator</vt:lpstr>
      <vt:lpstr>Oefening coachen met RvL</vt:lpstr>
      <vt:lpstr>Nabespreking</vt:lpstr>
      <vt:lpstr>Vergelijk…</vt:lpstr>
      <vt:lpstr>Vraag onder de vraag…</vt:lpstr>
      <vt:lpstr>Vooruitblik: eindopdracht</vt:lpstr>
      <vt:lpstr>Cadeautjes…</vt:lpstr>
      <vt:lpstr>Afronden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Mathilde Drooger</dc:creator>
  <cp:lastModifiedBy>René Grimbergen</cp:lastModifiedBy>
  <cp:revision>36</cp:revision>
  <cp:lastPrinted>2024-02-01T09:47:34Z</cp:lastPrinted>
  <dcterms:created xsi:type="dcterms:W3CDTF">2020-12-14T10:20:50Z</dcterms:created>
  <dcterms:modified xsi:type="dcterms:W3CDTF">2024-06-10T10:17:22Z</dcterms:modified>
</cp:coreProperties>
</file>