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347" r:id="rId4"/>
    <p:sldId id="348" r:id="rId5"/>
    <p:sldId id="353" r:id="rId6"/>
    <p:sldId id="355" r:id="rId7"/>
    <p:sldId id="349" r:id="rId8"/>
    <p:sldId id="354" r:id="rId9"/>
    <p:sldId id="345" r:id="rId10"/>
    <p:sldId id="352" r:id="rId11"/>
    <p:sldId id="263" r:id="rId12"/>
    <p:sldId id="267" r:id="rId13"/>
    <p:sldId id="262" r:id="rId14"/>
    <p:sldId id="321" r:id="rId15"/>
    <p:sldId id="342" r:id="rId16"/>
    <p:sldId id="341" r:id="rId17"/>
    <p:sldId id="338" r:id="rId18"/>
    <p:sldId id="322" r:id="rId19"/>
    <p:sldId id="325" r:id="rId20"/>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390"/>
    <a:srgbClr val="B44CEE"/>
    <a:srgbClr val="FAE4F5"/>
    <a:srgbClr val="F8D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8" autoAdjust="0"/>
    <p:restoredTop sz="83754"/>
  </p:normalViewPr>
  <p:slideViewPr>
    <p:cSldViewPr snapToGrid="0">
      <p:cViewPr varScale="1">
        <p:scale>
          <a:sx n="41" d="100"/>
          <a:sy n="41" d="100"/>
        </p:scale>
        <p:origin x="54"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8BA3F0E3-9954-6D40-BC98-B9233DCF118D}" type="datetimeFigureOut">
              <a:rPr lang="nl-NL" smtClean="0"/>
              <a:t>10-6-2024</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640D745F-B51A-F04A-8571-592B4E57AE11}" type="slidenum">
              <a:rPr lang="nl-NL" smtClean="0"/>
              <a:t>‹nr.›</a:t>
            </a:fld>
            <a:endParaRPr lang="nl-NL"/>
          </a:p>
        </p:txBody>
      </p:sp>
    </p:spTree>
    <p:extLst>
      <p:ext uri="{BB962C8B-B14F-4D97-AF65-F5344CB8AC3E}">
        <p14:creationId xmlns:p14="http://schemas.microsoft.com/office/powerpoint/2010/main" val="3562155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veOql6co09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l.surveymonkey.com/r/Evaluatie-TalentalsDoc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wondervraag </a:t>
            </a:r>
          </a:p>
          <a:p>
            <a:pPr marL="171450" indent="-171450">
              <a:buFontTx/>
              <a:buChar char="-"/>
            </a:pPr>
            <a:r>
              <a:rPr lang="nl-NL" dirty="0"/>
              <a:t>Optie geleide fantasie: Ogen dicht: op pad in bosomgeving, lopen, boom, deur, trap, deur, ideale wereld als coach. Je gaat terug en noteer nu in je schriftje wat je hebt gezien.</a:t>
            </a:r>
          </a:p>
          <a:p>
            <a:endParaRPr lang="nl-NL" dirty="0"/>
          </a:p>
          <a:p>
            <a:pPr marL="171450" indent="-171450">
              <a:buFontTx/>
              <a:buChar char="-"/>
            </a:pPr>
            <a:r>
              <a:rPr lang="nl-NL" dirty="0"/>
              <a:t>Optie toverstokje: Stel je voor je bent de perfecte coach. Wat doe je dan?  Wat is het effect voor de coachee dan? Visualiseer dit gesprek en kijk wat je hier eigenlijk al vaak toepast, wat doe je waarin je nog wil leren…..</a:t>
            </a:r>
          </a:p>
          <a:p>
            <a:pPr marL="171450" indent="-171450">
              <a:buFontTx/>
              <a:buChar char="-"/>
            </a:pPr>
            <a:r>
              <a:rPr lang="nl-NL" dirty="0"/>
              <a:t>Na afloop opschrijven wat je al doet en wat je nog wil leren.</a:t>
            </a:r>
          </a:p>
        </p:txBody>
      </p:sp>
      <p:sp>
        <p:nvSpPr>
          <p:cNvPr id="4" name="Tijdelijke aanduiding voor dianummer 3"/>
          <p:cNvSpPr>
            <a:spLocks noGrp="1"/>
          </p:cNvSpPr>
          <p:nvPr>
            <p:ph type="sldNum" sz="quarter" idx="5"/>
          </p:nvPr>
        </p:nvSpPr>
        <p:spPr/>
        <p:txBody>
          <a:bodyPr/>
          <a:lstStyle/>
          <a:p>
            <a:fld id="{640D745F-B51A-F04A-8571-592B4E57AE11}" type="slidenum">
              <a:rPr lang="nl-NL" smtClean="0"/>
              <a:t>2</a:t>
            </a:fld>
            <a:endParaRPr lang="nl-NL"/>
          </a:p>
        </p:txBody>
      </p:sp>
    </p:spTree>
    <p:extLst>
      <p:ext uri="{BB962C8B-B14F-4D97-AF65-F5344CB8AC3E}">
        <p14:creationId xmlns:p14="http://schemas.microsoft.com/office/powerpoint/2010/main" val="306315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persoonlijke voorbeelden kan je bedenken?</a:t>
            </a:r>
          </a:p>
          <a:p>
            <a:r>
              <a:rPr lang="nl-NL" dirty="0"/>
              <a:t>Wat zijn jouw aandachtspunten als het gaat om overdracht/tegenoverdracht?</a:t>
            </a:r>
          </a:p>
          <a:p>
            <a:endParaRPr lang="nl-NL" dirty="0"/>
          </a:p>
          <a:p>
            <a:r>
              <a:rPr lang="nl-NL" dirty="0"/>
              <a:t>Er is koppeling te maken met eerdere theorieën (TA), de mens achter coach zelf, blijvende bewustwording, doel van het contact (leren!)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kennisclip overdracht en tegenoverdracht – YouTube</a:t>
            </a: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640D745F-B51A-F04A-8571-592B4E57AE11}" type="slidenum">
              <a:rPr lang="nl-NL" smtClean="0"/>
              <a:t>4</a:t>
            </a:fld>
            <a:endParaRPr lang="nl-NL"/>
          </a:p>
        </p:txBody>
      </p:sp>
    </p:spTree>
    <p:extLst>
      <p:ext uri="{BB962C8B-B14F-4D97-AF65-F5344CB8AC3E}">
        <p14:creationId xmlns:p14="http://schemas.microsoft.com/office/powerpoint/2010/main" val="395135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past bij jou? Denk erover na</a:t>
            </a:r>
          </a:p>
          <a:p>
            <a:endParaRPr lang="nl-NL" dirty="0"/>
          </a:p>
        </p:txBody>
      </p:sp>
      <p:sp>
        <p:nvSpPr>
          <p:cNvPr id="4" name="Tijdelijke aanduiding voor dianummer 3"/>
          <p:cNvSpPr>
            <a:spLocks noGrp="1"/>
          </p:cNvSpPr>
          <p:nvPr>
            <p:ph type="sldNum" sz="quarter" idx="5"/>
          </p:nvPr>
        </p:nvSpPr>
        <p:spPr/>
        <p:txBody>
          <a:bodyPr/>
          <a:lstStyle/>
          <a:p>
            <a:fld id="{640D745F-B51A-F04A-8571-592B4E57AE11}" type="slidenum">
              <a:rPr lang="nl-NL" smtClean="0"/>
              <a:t>5</a:t>
            </a:fld>
            <a:endParaRPr lang="nl-NL"/>
          </a:p>
        </p:txBody>
      </p:sp>
    </p:spTree>
    <p:extLst>
      <p:ext uri="{BB962C8B-B14F-4D97-AF65-F5344CB8AC3E}">
        <p14:creationId xmlns:p14="http://schemas.microsoft.com/office/powerpoint/2010/main" val="408902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presentaties nog even terug naar de techniek van het vragen stellen (ijsberg)</a:t>
            </a:r>
          </a:p>
          <a:p>
            <a:r>
              <a:rPr lang="nl-NL" dirty="0"/>
              <a:t>Kaartjes mee voor het noteren van de vragen</a:t>
            </a:r>
          </a:p>
          <a:p>
            <a:r>
              <a:rPr lang="nl-NL" dirty="0"/>
              <a:t>Na afloop: Wat brengen de vragen jou? De cirkel rond maken, eventueel ‘open eindjes’ -&gt; niet vanuit nieuwsgierigheid</a:t>
            </a:r>
          </a:p>
        </p:txBody>
      </p:sp>
      <p:sp>
        <p:nvSpPr>
          <p:cNvPr id="4" name="Tijdelijke aanduiding voor dianummer 3"/>
          <p:cNvSpPr>
            <a:spLocks noGrp="1"/>
          </p:cNvSpPr>
          <p:nvPr>
            <p:ph type="sldNum" sz="quarter" idx="5"/>
          </p:nvPr>
        </p:nvSpPr>
        <p:spPr/>
        <p:txBody>
          <a:bodyPr/>
          <a:lstStyle/>
          <a:p>
            <a:fld id="{640D745F-B51A-F04A-8571-592B4E57AE11}" type="slidenum">
              <a:rPr lang="nl-NL" smtClean="0"/>
              <a:t>7</a:t>
            </a:fld>
            <a:endParaRPr lang="nl-NL"/>
          </a:p>
        </p:txBody>
      </p:sp>
    </p:spTree>
    <p:extLst>
      <p:ext uri="{BB962C8B-B14F-4D97-AF65-F5344CB8AC3E}">
        <p14:creationId xmlns:p14="http://schemas.microsoft.com/office/powerpoint/2010/main" val="13054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veel deelnemers is dit een alternatieve vorm</a:t>
            </a:r>
          </a:p>
        </p:txBody>
      </p:sp>
      <p:sp>
        <p:nvSpPr>
          <p:cNvPr id="4" name="Tijdelijke aanduiding voor dianummer 3"/>
          <p:cNvSpPr>
            <a:spLocks noGrp="1"/>
          </p:cNvSpPr>
          <p:nvPr>
            <p:ph type="sldNum" sz="quarter" idx="5"/>
          </p:nvPr>
        </p:nvSpPr>
        <p:spPr/>
        <p:txBody>
          <a:bodyPr/>
          <a:lstStyle/>
          <a:p>
            <a:fld id="{640D745F-B51A-F04A-8571-592B4E57AE11}" type="slidenum">
              <a:rPr lang="nl-NL" smtClean="0"/>
              <a:t>8</a:t>
            </a:fld>
            <a:endParaRPr lang="nl-NL"/>
          </a:p>
        </p:txBody>
      </p:sp>
    </p:spTree>
    <p:extLst>
      <p:ext uri="{BB962C8B-B14F-4D97-AF65-F5344CB8AC3E}">
        <p14:creationId xmlns:p14="http://schemas.microsoft.com/office/powerpoint/2010/main" val="193170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sng" dirty="0">
                <a:solidFill>
                  <a:srgbClr val="0078D7"/>
                </a:solidFill>
                <a:effectLst/>
                <a:latin typeface="Calibri" panose="020F0502020204030204" pitchFamily="34" charset="0"/>
                <a:hlinkClick r:id="rId3" tooltip="https://nl.surveymonkey.com/r/Evaluatie-TalentalsDocent"/>
              </a:rPr>
              <a:t>https://nl.surveymonkey.com/r/Evaluatie-TalentalsDocent</a:t>
            </a:r>
            <a:endParaRPr lang="nl-NL" dirty="0"/>
          </a:p>
        </p:txBody>
      </p:sp>
      <p:sp>
        <p:nvSpPr>
          <p:cNvPr id="4" name="Tijdelijke aanduiding voor dianummer 3"/>
          <p:cNvSpPr>
            <a:spLocks noGrp="1"/>
          </p:cNvSpPr>
          <p:nvPr>
            <p:ph type="sldNum" sz="quarter" idx="5"/>
          </p:nvPr>
        </p:nvSpPr>
        <p:spPr/>
        <p:txBody>
          <a:bodyPr/>
          <a:lstStyle/>
          <a:p>
            <a:fld id="{640D745F-B51A-F04A-8571-592B4E57AE11}" type="slidenum">
              <a:rPr lang="nl-NL" smtClean="0"/>
              <a:t>9</a:t>
            </a:fld>
            <a:endParaRPr lang="nl-NL"/>
          </a:p>
        </p:txBody>
      </p:sp>
    </p:spTree>
    <p:extLst>
      <p:ext uri="{BB962C8B-B14F-4D97-AF65-F5344CB8AC3E}">
        <p14:creationId xmlns:p14="http://schemas.microsoft.com/office/powerpoint/2010/main" val="143920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elk certificaat een praatje;</a:t>
            </a:r>
          </a:p>
          <a:p>
            <a:endParaRPr lang="nl-NL" dirty="0"/>
          </a:p>
        </p:txBody>
      </p:sp>
      <p:sp>
        <p:nvSpPr>
          <p:cNvPr id="4" name="Tijdelijke aanduiding voor dianummer 3"/>
          <p:cNvSpPr>
            <a:spLocks noGrp="1"/>
          </p:cNvSpPr>
          <p:nvPr>
            <p:ph type="sldNum" sz="quarter" idx="5"/>
          </p:nvPr>
        </p:nvSpPr>
        <p:spPr/>
        <p:txBody>
          <a:bodyPr/>
          <a:lstStyle/>
          <a:p>
            <a:fld id="{640D745F-B51A-F04A-8571-592B4E57AE11}" type="slidenum">
              <a:rPr lang="nl-NL" smtClean="0"/>
              <a:t>10</a:t>
            </a:fld>
            <a:endParaRPr lang="nl-NL"/>
          </a:p>
        </p:txBody>
      </p:sp>
    </p:spTree>
    <p:extLst>
      <p:ext uri="{BB962C8B-B14F-4D97-AF65-F5344CB8AC3E}">
        <p14:creationId xmlns:p14="http://schemas.microsoft.com/office/powerpoint/2010/main" val="39513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18B3E-C7A9-49E4-A216-4E180DDEA3A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D6CAAEA-FD48-4427-9ED4-628588D96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E2CD7A9-496E-47D0-82C1-C62391DC5C12}"/>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B492835A-132E-48CE-8CF6-B6DAF3322E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0DEAD8-484D-41B2-B447-5F02AB2A14A6}"/>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216601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0F2F5-34E2-48EF-8240-15E9C96B105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3A8BEF1-7554-4DE1-A2FB-0B82D11047C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89F616-07AD-4387-83FB-9335FFD7418F}"/>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69A42252-422F-4A07-9600-90B4CA339A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C23699-601A-4CFF-A9D3-DD014AD69FB5}"/>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148373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D657274-A632-4B02-B3F0-2408EA3F740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A0E80F-0041-4B9B-93EB-6C9D2426EC2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D36CA4-46A6-47A1-B70C-E352088E9040}"/>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F903F906-1BDD-4081-A95F-4D3F1A88DA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304318-4076-45D4-AB02-C6E6B56B891E}"/>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196587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AAE35-D25F-490C-9339-28D0F31B96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96F4D94-B057-4CF1-93D9-D109C80E9A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8C0A82-E6A7-473F-A682-B2361E4A6721}"/>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B6E52763-C58E-4F54-A489-A89597E666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6C8BE1-36D9-4859-A6B0-07EE8A66AC42}"/>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351481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AE0BD-70E4-4071-9601-2A28C84831E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9F123E8-C8CA-489D-B0E9-9C6CB8200B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F82FFAE-C56B-4DD3-BE10-9B5FE969525E}"/>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B8CC965C-B536-4FBC-818F-EBFA07B70C0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36C5C0-2058-4002-9E82-7ACC9BCE485F}"/>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412774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560D4-FEC5-4219-BB34-5009DC9D0FE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578DA83-E0AE-4FE9-8F31-4A049D4C2B1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354A3E-D2FB-40E5-A471-F5505F8982C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9184E11-52BC-4D58-A847-B87658FDB7DA}"/>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2739779D-A579-4467-9629-375F18876A2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C4C590-1E2E-418E-8FE5-0B9FF5D15BFA}"/>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182228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904FE-0818-4BF2-97F6-33796C15BB5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054FFA7-42E1-4343-BF54-9BA8AF2631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9822BEE-4C8A-4B20-A668-640D4C2BB51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5C4335A-9AEF-41A9-9959-5A964E2C6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5DF4FD6-31BA-4490-AF02-93544C2F15C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4F817BB-BE60-49CB-A964-29EDB21FC97F}"/>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8" name="Tijdelijke aanduiding voor voettekst 7">
            <a:extLst>
              <a:ext uri="{FF2B5EF4-FFF2-40B4-BE49-F238E27FC236}">
                <a16:creationId xmlns:a16="http://schemas.microsoft.com/office/drawing/2014/main" id="{4E158ACA-B1E4-4907-A1AC-DF36A9008A8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E25CC6E-86A7-4744-8880-6EB8296CD80B}"/>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91444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E5320-F929-41E9-AE46-0266AFA6AC7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5DE76E2-BDD7-49AF-8E11-2C8A8A3156E5}"/>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4" name="Tijdelijke aanduiding voor voettekst 3">
            <a:extLst>
              <a:ext uri="{FF2B5EF4-FFF2-40B4-BE49-F238E27FC236}">
                <a16:creationId xmlns:a16="http://schemas.microsoft.com/office/drawing/2014/main" id="{AB706A0A-688B-4174-BC44-2CEAF34D191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E7B4B32-E434-487F-B069-CAB429F0B904}"/>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1900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E6E0D0C-F379-4A24-B98D-A8A919DC1C52}"/>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3" name="Tijdelijke aanduiding voor voettekst 2">
            <a:extLst>
              <a:ext uri="{FF2B5EF4-FFF2-40B4-BE49-F238E27FC236}">
                <a16:creationId xmlns:a16="http://schemas.microsoft.com/office/drawing/2014/main" id="{46BA1DE5-E941-465A-BB3F-1743ACADCA6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112A8EE-5127-4935-8144-DAEA479DB141}"/>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28844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53CC0-596B-4799-940E-A2B39A3EB1E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73DC234-EC2D-45C5-81D9-243B2D30F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4450F26-9C23-497D-8813-2FAA50006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B2BE26-709F-4C41-BE5F-7D6E508B599F}"/>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F61C419F-8D8E-4B4A-9235-94660B572E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77A633-1BD8-434D-BA8D-7CC701D3643C}"/>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188521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1820C-12AF-4232-86A2-9C54DCE64F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9155CC9-6674-49DE-8D62-E10D39F0CE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5E3E409-09E8-450F-8E49-2D4E0C141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DCE1454-87B9-433E-BC99-242C06145E50}"/>
              </a:ext>
            </a:extLst>
          </p:cNvPr>
          <p:cNvSpPr>
            <a:spLocks noGrp="1"/>
          </p:cNvSpPr>
          <p:nvPr>
            <p:ph type="dt" sz="half" idx="10"/>
          </p:nvPr>
        </p:nvSpPr>
        <p:spPr/>
        <p:txBody>
          <a:bodyPr/>
          <a:lstStyle/>
          <a:p>
            <a:fld id="{A553A069-CBBB-4FB7-8843-140640DBA047}"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8F4B48D9-C5CD-451C-AC6B-7769B14014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06AF99-65C9-48D0-84D0-234FB686022D}"/>
              </a:ext>
            </a:extLst>
          </p:cNvPr>
          <p:cNvSpPr>
            <a:spLocks noGrp="1"/>
          </p:cNvSpPr>
          <p:nvPr>
            <p:ph type="sldNum" sz="quarter" idx="12"/>
          </p:nvPr>
        </p:nvSpPr>
        <p:spPr/>
        <p:txBody>
          <a:bodyPr/>
          <a:lstStyle/>
          <a:p>
            <a:fld id="{39526C21-D06E-43CC-9D4E-41EEBFEC21B3}" type="slidenum">
              <a:rPr lang="nl-NL" smtClean="0"/>
              <a:t>‹nr.›</a:t>
            </a:fld>
            <a:endParaRPr lang="nl-NL"/>
          </a:p>
        </p:txBody>
      </p:sp>
    </p:spTree>
    <p:extLst>
      <p:ext uri="{BB962C8B-B14F-4D97-AF65-F5344CB8AC3E}">
        <p14:creationId xmlns:p14="http://schemas.microsoft.com/office/powerpoint/2010/main" val="338095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F81D6C-CC07-4432-9A6A-D1728AE64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B9A7D8B-52C2-42EC-A63F-8B48325A4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E69296-DAED-43F8-89D3-EADFFB0040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3A069-CBBB-4FB7-8843-140640DBA047}"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229B5424-EF3C-44E3-8CD8-8F825B36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8DA2FF3-EB4A-408E-A155-02E90A4C22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26C21-D06E-43CC-9D4E-41EEBFEC21B3}" type="slidenum">
              <a:rPr lang="nl-NL" smtClean="0"/>
              <a:t>‹nr.›</a:t>
            </a:fld>
            <a:endParaRPr lang="nl-NL"/>
          </a:p>
        </p:txBody>
      </p:sp>
    </p:spTree>
    <p:extLst>
      <p:ext uri="{BB962C8B-B14F-4D97-AF65-F5344CB8AC3E}">
        <p14:creationId xmlns:p14="http://schemas.microsoft.com/office/powerpoint/2010/main" val="122531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achy.nl/coachbegrippen/d/drive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dendaaladvies.nl/werkstijlen/"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ADE59-ECDA-42A9-8B92-162F40E8E214}"/>
              </a:ext>
            </a:extLst>
          </p:cNvPr>
          <p:cNvSpPr>
            <a:spLocks noGrp="1"/>
          </p:cNvSpPr>
          <p:nvPr>
            <p:ph type="ctrTitle"/>
          </p:nvPr>
        </p:nvSpPr>
        <p:spPr>
          <a:xfrm>
            <a:off x="1544664" y="1525319"/>
            <a:ext cx="9144000" cy="1062898"/>
          </a:xfrm>
        </p:spPr>
        <p:txBody>
          <a:bodyPr/>
          <a:lstStyle/>
          <a:p>
            <a:r>
              <a:rPr lang="nl-NL" b="1" dirty="0"/>
              <a:t>Basiscursus Coaching</a:t>
            </a:r>
          </a:p>
        </p:txBody>
      </p:sp>
      <p:sp>
        <p:nvSpPr>
          <p:cNvPr id="3" name="Ondertitel 2">
            <a:extLst>
              <a:ext uri="{FF2B5EF4-FFF2-40B4-BE49-F238E27FC236}">
                <a16:creationId xmlns:a16="http://schemas.microsoft.com/office/drawing/2014/main" id="{D952FB23-DB19-42D4-A416-D9B55C323656}"/>
              </a:ext>
            </a:extLst>
          </p:cNvPr>
          <p:cNvSpPr>
            <a:spLocks noGrp="1"/>
          </p:cNvSpPr>
          <p:nvPr>
            <p:ph type="subTitle" idx="1"/>
          </p:nvPr>
        </p:nvSpPr>
        <p:spPr>
          <a:xfrm>
            <a:off x="1524000" y="3009174"/>
            <a:ext cx="9144000" cy="1655762"/>
          </a:xfrm>
        </p:spPr>
        <p:txBody>
          <a:bodyPr/>
          <a:lstStyle/>
          <a:p>
            <a:r>
              <a:rPr lang="nl-NL" dirty="0"/>
              <a:t>Bijeenkomst 5</a:t>
            </a:r>
          </a:p>
          <a:p>
            <a:endParaRPr lang="nl-NL" dirty="0"/>
          </a:p>
          <a:p>
            <a:r>
              <a:rPr lang="nl-NL" sz="3600" dirty="0"/>
              <a:t>Afronden van een coachtraject</a:t>
            </a:r>
          </a:p>
        </p:txBody>
      </p:sp>
    </p:spTree>
    <p:extLst>
      <p:ext uri="{BB962C8B-B14F-4D97-AF65-F5344CB8AC3E}">
        <p14:creationId xmlns:p14="http://schemas.microsoft.com/office/powerpoint/2010/main" val="137554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DD75FC-007F-4F64-A79D-2E0503F3F84A}"/>
              </a:ext>
            </a:extLst>
          </p:cNvPr>
          <p:cNvSpPr>
            <a:spLocks noGrp="1"/>
          </p:cNvSpPr>
          <p:nvPr>
            <p:ph type="title"/>
          </p:nvPr>
        </p:nvSpPr>
        <p:spPr>
          <a:xfrm>
            <a:off x="3400425" y="2103437"/>
            <a:ext cx="6000750" cy="1325563"/>
          </a:xfrm>
        </p:spPr>
        <p:txBody>
          <a:bodyPr>
            <a:normAutofit fontScale="90000"/>
          </a:bodyPr>
          <a:lstStyle/>
          <a:p>
            <a:br>
              <a:rPr lang="nl-NL" b="1" dirty="0">
                <a:latin typeface="+mn-lt"/>
              </a:rPr>
            </a:br>
            <a:r>
              <a:rPr lang="nl-NL" sz="4900" b="1" dirty="0">
                <a:latin typeface="+mn-lt"/>
              </a:rPr>
              <a:t>Bewijzen van deelname</a:t>
            </a:r>
          </a:p>
        </p:txBody>
      </p:sp>
    </p:spTree>
    <p:extLst>
      <p:ext uri="{BB962C8B-B14F-4D97-AF65-F5344CB8AC3E}">
        <p14:creationId xmlns:p14="http://schemas.microsoft.com/office/powerpoint/2010/main" val="323163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604CA-18A2-40F7-BD96-CDC42B4A9ED3}"/>
              </a:ext>
            </a:extLst>
          </p:cNvPr>
          <p:cNvSpPr>
            <a:spLocks noGrp="1"/>
          </p:cNvSpPr>
          <p:nvPr>
            <p:ph type="title"/>
          </p:nvPr>
        </p:nvSpPr>
        <p:spPr>
          <a:xfrm>
            <a:off x="217830" y="365125"/>
            <a:ext cx="11135970" cy="2156402"/>
          </a:xfrm>
        </p:spPr>
        <p:txBody>
          <a:bodyPr/>
          <a:lstStyle/>
          <a:p>
            <a:pPr algn="ctr"/>
            <a:r>
              <a:rPr lang="nl-NL" b="1" dirty="0"/>
              <a:t>IJsberg</a:t>
            </a:r>
            <a:br>
              <a:rPr lang="nl-NL" b="1" dirty="0"/>
            </a:br>
            <a:r>
              <a:rPr lang="nl-NL" sz="3600" dirty="0"/>
              <a:t>elke (coach)gesprek is een interactie tussen twee ijsbergen</a:t>
            </a:r>
          </a:p>
        </p:txBody>
      </p:sp>
      <p:pic>
        <p:nvPicPr>
          <p:cNvPr id="6" name="Tijdelijke aanduiding voor inhoud 5">
            <a:extLst>
              <a:ext uri="{FF2B5EF4-FFF2-40B4-BE49-F238E27FC236}">
                <a16:creationId xmlns:a16="http://schemas.microsoft.com/office/drawing/2014/main" id="{C1D0E20A-3D4E-4485-8FDD-2232A70046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7328" y="2222434"/>
            <a:ext cx="5831784" cy="3685309"/>
          </a:xfrm>
        </p:spPr>
      </p:pic>
      <p:pic>
        <p:nvPicPr>
          <p:cNvPr id="8" name="Tijdelijke aanduiding voor inhoud 7">
            <a:extLst>
              <a:ext uri="{FF2B5EF4-FFF2-40B4-BE49-F238E27FC236}">
                <a16:creationId xmlns:a16="http://schemas.microsoft.com/office/drawing/2014/main" id="{39A5985B-8FFF-45CA-AE48-23ACF48DF07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2385" y="2216727"/>
            <a:ext cx="5831785" cy="3685309"/>
          </a:xfrm>
        </p:spPr>
      </p:pic>
    </p:spTree>
    <p:extLst>
      <p:ext uri="{BB962C8B-B14F-4D97-AF65-F5344CB8AC3E}">
        <p14:creationId xmlns:p14="http://schemas.microsoft.com/office/powerpoint/2010/main" val="133640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A7F85-2D56-423A-A66D-2EBF4523B48C}"/>
              </a:ext>
            </a:extLst>
          </p:cNvPr>
          <p:cNvSpPr>
            <a:spLocks noGrp="1"/>
          </p:cNvSpPr>
          <p:nvPr>
            <p:ph type="title"/>
          </p:nvPr>
        </p:nvSpPr>
        <p:spPr>
          <a:xfrm>
            <a:off x="838200" y="1"/>
            <a:ext cx="10515600" cy="1122218"/>
          </a:xfrm>
        </p:spPr>
        <p:txBody>
          <a:bodyPr/>
          <a:lstStyle/>
          <a:p>
            <a:pPr algn="ctr"/>
            <a:r>
              <a:rPr lang="nl-NL" b="1" dirty="0"/>
              <a:t>Kernkwadrant</a:t>
            </a:r>
          </a:p>
        </p:txBody>
      </p:sp>
      <p:pic>
        <p:nvPicPr>
          <p:cNvPr id="7" name="Tijdelijke aanduiding voor inhoud 6">
            <a:extLst>
              <a:ext uri="{FF2B5EF4-FFF2-40B4-BE49-F238E27FC236}">
                <a16:creationId xmlns:a16="http://schemas.microsoft.com/office/drawing/2014/main" id="{2AA70CC0-93D4-446D-A192-1A0376CB09EF}"/>
              </a:ext>
            </a:extLst>
          </p:cNvPr>
          <p:cNvPicPr>
            <a:picLocks noGrp="1" noChangeAspect="1"/>
          </p:cNvPicPr>
          <p:nvPr>
            <p:ph idx="1"/>
          </p:nvPr>
        </p:nvPicPr>
        <p:blipFill>
          <a:blip r:embed="rId2"/>
          <a:stretch>
            <a:fillRect/>
          </a:stretch>
        </p:blipFill>
        <p:spPr>
          <a:xfrm>
            <a:off x="2830370" y="819150"/>
            <a:ext cx="6299775" cy="5413869"/>
          </a:xfrm>
          <a:prstGeom prst="rect">
            <a:avLst/>
          </a:prstGeom>
        </p:spPr>
      </p:pic>
    </p:spTree>
    <p:extLst>
      <p:ext uri="{BB962C8B-B14F-4D97-AF65-F5344CB8AC3E}">
        <p14:creationId xmlns:p14="http://schemas.microsoft.com/office/powerpoint/2010/main" val="342111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FD55C-7F3E-43B3-AE20-36F7AB1F6E0A}"/>
              </a:ext>
            </a:extLst>
          </p:cNvPr>
          <p:cNvSpPr>
            <a:spLocks noGrp="1"/>
          </p:cNvSpPr>
          <p:nvPr>
            <p:ph type="title"/>
          </p:nvPr>
        </p:nvSpPr>
        <p:spPr>
          <a:xfrm>
            <a:off x="1879134" y="365125"/>
            <a:ext cx="9474666" cy="1325563"/>
          </a:xfrm>
        </p:spPr>
        <p:txBody>
          <a:bodyPr/>
          <a:lstStyle/>
          <a:p>
            <a:r>
              <a:rPr lang="nl-NL" b="1" dirty="0"/>
              <a:t>Roos van </a:t>
            </a:r>
            <a:r>
              <a:rPr lang="nl-NL" b="1" dirty="0" err="1"/>
              <a:t>Leary</a:t>
            </a:r>
            <a:r>
              <a:rPr lang="nl-NL" b="1" dirty="0"/>
              <a:t>, </a:t>
            </a:r>
            <a:r>
              <a:rPr lang="nl-NL" sz="2800" b="1" dirty="0"/>
              <a:t>steeds verfijnder…….</a:t>
            </a:r>
            <a:endParaRPr lang="nl-NL" b="1" dirty="0"/>
          </a:p>
        </p:txBody>
      </p:sp>
      <p:pic>
        <p:nvPicPr>
          <p:cNvPr id="4" name="Tijdelijke aanduiding voor inhoud 3">
            <a:extLst>
              <a:ext uri="{FF2B5EF4-FFF2-40B4-BE49-F238E27FC236}">
                <a16:creationId xmlns:a16="http://schemas.microsoft.com/office/drawing/2014/main" id="{29656BB3-0172-44AE-976C-7FA1A37C4C92}"/>
              </a:ext>
            </a:extLst>
          </p:cNvPr>
          <p:cNvPicPr>
            <a:picLocks noGrp="1" noChangeAspect="1"/>
          </p:cNvPicPr>
          <p:nvPr>
            <p:ph idx="1"/>
          </p:nvPr>
        </p:nvPicPr>
        <p:blipFill>
          <a:blip r:embed="rId2"/>
          <a:stretch>
            <a:fillRect/>
          </a:stretch>
        </p:blipFill>
        <p:spPr>
          <a:xfrm>
            <a:off x="1996580" y="1334418"/>
            <a:ext cx="6501468" cy="4876101"/>
          </a:xfrm>
          <a:prstGeom prst="rect">
            <a:avLst/>
          </a:prstGeom>
        </p:spPr>
      </p:pic>
    </p:spTree>
    <p:extLst>
      <p:ext uri="{BB962C8B-B14F-4D97-AF65-F5344CB8AC3E}">
        <p14:creationId xmlns:p14="http://schemas.microsoft.com/office/powerpoint/2010/main" val="54316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Functioneel-model-00.jpg"/>
          <p:cNvPicPr>
            <a:picLocks noChangeAspect="1"/>
          </p:cNvPicPr>
          <p:nvPr/>
        </p:nvPicPr>
        <p:blipFill>
          <a:blip r:embed="rId2" cstate="print"/>
          <a:stretch>
            <a:fillRect/>
          </a:stretch>
        </p:blipFill>
        <p:spPr>
          <a:xfrm>
            <a:off x="4093827" y="0"/>
            <a:ext cx="5193039" cy="61999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44C45-B250-43F5-A264-6B3EEBB19777}"/>
              </a:ext>
            </a:extLst>
          </p:cNvPr>
          <p:cNvSpPr>
            <a:spLocks noGrp="1"/>
          </p:cNvSpPr>
          <p:nvPr>
            <p:ph type="title"/>
          </p:nvPr>
        </p:nvSpPr>
        <p:spPr>
          <a:xfrm>
            <a:off x="2181138" y="365125"/>
            <a:ext cx="9172662" cy="2092849"/>
          </a:xfrm>
        </p:spPr>
        <p:txBody>
          <a:bodyPr>
            <a:normAutofit fontScale="90000"/>
          </a:bodyPr>
          <a:lstStyle/>
          <a:p>
            <a:pPr algn="l"/>
            <a:r>
              <a:rPr lang="nl-NL" sz="5400" b="1" dirty="0"/>
              <a:t>script</a:t>
            </a:r>
            <a:r>
              <a:rPr lang="nl-NL" sz="5400" dirty="0"/>
              <a:t> </a:t>
            </a:r>
            <a:br>
              <a:rPr lang="nl-NL" sz="5400" dirty="0"/>
            </a:br>
            <a:r>
              <a:rPr lang="nl-NL" sz="1400" b="0" i="0" dirty="0">
                <a:effectLst/>
                <a:latin typeface="Arial" panose="020B0604020202020204" pitchFamily="34" charset="0"/>
              </a:rPr>
              <a:t>Het levensplan dat een kind onbewust maakt in zijn vroegste jeugd. Op basis van verbale en non-verbale boodschappen </a:t>
            </a:r>
            <a:r>
              <a:rPr lang="nl-NL" sz="1400" b="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geboden &amp; verboden</a:t>
            </a:r>
            <a:r>
              <a:rPr lang="nl-NL" sz="1400" b="0" i="0" dirty="0">
                <a:effectLst/>
                <a:latin typeface="Arial" panose="020B0604020202020204" pitchFamily="34" charset="0"/>
              </a:rPr>
              <a:t>, eigen indrukken en ervaringen van zijn omgeving. Zoals ouders en andere personen met invloed.</a:t>
            </a:r>
            <a:br>
              <a:rPr lang="nl-NL" sz="1400" b="0" i="0" dirty="0">
                <a:effectLst/>
                <a:latin typeface="Arial" panose="020B0604020202020204" pitchFamily="34" charset="0"/>
              </a:rPr>
            </a:br>
            <a:r>
              <a:rPr lang="nl-NL" sz="1400" b="0" i="0" dirty="0">
                <a:effectLst/>
                <a:latin typeface="Arial" panose="020B0604020202020204" pitchFamily="34" charset="0"/>
              </a:rPr>
              <a:t>Toen en daar gebeurtenissen beïnvloeden het hier en nu gedrag. Vooral in situaties met stress vallen we terug op oude overlevingstechnieken. Het is indirect een soort “oorzaak en gevolg denken” dat je meekrijgt uit de cultuur en het gezin waarin je bent opgegroeid.</a:t>
            </a:r>
            <a:br>
              <a:rPr lang="nl-NL" sz="1400" b="0" i="0" dirty="0">
                <a:effectLst/>
                <a:latin typeface="Arial" panose="020B0604020202020204" pitchFamily="34" charset="0"/>
              </a:rPr>
            </a:br>
            <a:endParaRPr lang="nl-NL" sz="1400" dirty="0"/>
          </a:p>
        </p:txBody>
      </p:sp>
      <p:sp>
        <p:nvSpPr>
          <p:cNvPr id="3" name="Tijdelijke aanduiding voor inhoud 2">
            <a:extLst>
              <a:ext uri="{FF2B5EF4-FFF2-40B4-BE49-F238E27FC236}">
                <a16:creationId xmlns:a16="http://schemas.microsoft.com/office/drawing/2014/main" id="{1452C207-A49A-4191-AC1C-CAA07BF368D3}"/>
              </a:ext>
            </a:extLst>
          </p:cNvPr>
          <p:cNvSpPr>
            <a:spLocks noGrp="1"/>
          </p:cNvSpPr>
          <p:nvPr>
            <p:ph idx="1"/>
          </p:nvPr>
        </p:nvSpPr>
        <p:spPr>
          <a:xfrm>
            <a:off x="838200" y="2625753"/>
            <a:ext cx="10515600" cy="3551209"/>
          </a:xfrm>
        </p:spPr>
        <p:txBody>
          <a:bodyPr/>
          <a:lstStyle/>
          <a:p>
            <a:pPr marL="0" indent="0">
              <a:buNone/>
            </a:pPr>
            <a:r>
              <a:rPr lang="nl-NL" b="1" dirty="0"/>
              <a:t>De ingrediënten waaruit een script bestaat zijn:</a:t>
            </a:r>
          </a:p>
          <a:p>
            <a:r>
              <a:rPr lang="nl-NL" dirty="0"/>
              <a:t>geboden (drivers; in de Ouder opgeslagen),</a:t>
            </a:r>
          </a:p>
          <a:p>
            <a:r>
              <a:rPr lang="nl-NL" dirty="0"/>
              <a:t>verboden/injuncties (stoppers; in het Kind opgeslagen),</a:t>
            </a:r>
          </a:p>
          <a:p>
            <a:r>
              <a:rPr lang="nl-NL" dirty="0"/>
              <a:t>attributie (toegeschreven eigenschappen: dat wat je bent)</a:t>
            </a:r>
          </a:p>
          <a:p>
            <a:r>
              <a:rPr lang="nl-NL" dirty="0"/>
              <a:t>programma (kopieën van hoe ouders het doen of “zo-doe-je-dat” boodschappen; in de Volwassene opgeslagen.)</a:t>
            </a:r>
          </a:p>
        </p:txBody>
      </p:sp>
    </p:spTree>
    <p:extLst>
      <p:ext uri="{BB962C8B-B14F-4D97-AF65-F5344CB8AC3E}">
        <p14:creationId xmlns:p14="http://schemas.microsoft.com/office/powerpoint/2010/main" val="63944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81F83-7384-44BC-9F1B-23AC5319805A}"/>
              </a:ext>
            </a:extLst>
          </p:cNvPr>
          <p:cNvSpPr>
            <a:spLocks noGrp="1"/>
          </p:cNvSpPr>
          <p:nvPr>
            <p:ph type="title"/>
          </p:nvPr>
        </p:nvSpPr>
        <p:spPr>
          <a:xfrm>
            <a:off x="839789" y="989012"/>
            <a:ext cx="3413430" cy="638452"/>
          </a:xfrm>
        </p:spPr>
        <p:txBody>
          <a:bodyPr>
            <a:normAutofit fontScale="90000"/>
          </a:bodyPr>
          <a:lstStyle/>
          <a:p>
            <a:r>
              <a:rPr lang="nl-NL" b="1" dirty="0"/>
              <a:t>Drivers en stoppers</a:t>
            </a:r>
          </a:p>
        </p:txBody>
      </p:sp>
      <p:pic>
        <p:nvPicPr>
          <p:cNvPr id="5" name="Tijdelijke aanduiding voor inhoud 4">
            <a:extLst>
              <a:ext uri="{FF2B5EF4-FFF2-40B4-BE49-F238E27FC236}">
                <a16:creationId xmlns:a16="http://schemas.microsoft.com/office/drawing/2014/main" id="{B8E659DE-0F23-4A1A-9DA9-FA8D1838F7F6}"/>
              </a:ext>
            </a:extLst>
          </p:cNvPr>
          <p:cNvPicPr>
            <a:picLocks noGrp="1" noChangeAspect="1"/>
          </p:cNvPicPr>
          <p:nvPr>
            <p:ph idx="1"/>
          </p:nvPr>
        </p:nvPicPr>
        <p:blipFill>
          <a:blip r:embed="rId2"/>
          <a:stretch>
            <a:fillRect/>
          </a:stretch>
        </p:blipFill>
        <p:spPr>
          <a:xfrm>
            <a:off x="4772025" y="130999"/>
            <a:ext cx="3932236" cy="6786525"/>
          </a:xfrm>
          <a:prstGeom prst="rect">
            <a:avLst/>
          </a:prstGeom>
        </p:spPr>
      </p:pic>
      <p:sp>
        <p:nvSpPr>
          <p:cNvPr id="4" name="Tijdelijke aanduiding voor tekst 3">
            <a:extLst>
              <a:ext uri="{FF2B5EF4-FFF2-40B4-BE49-F238E27FC236}">
                <a16:creationId xmlns:a16="http://schemas.microsoft.com/office/drawing/2014/main" id="{BCEBD0E6-6FDC-49C9-9D57-863D8675CB02}"/>
              </a:ext>
            </a:extLst>
          </p:cNvPr>
          <p:cNvSpPr>
            <a:spLocks noGrp="1"/>
          </p:cNvSpPr>
          <p:nvPr>
            <p:ph type="body" sz="half" idx="2"/>
          </p:nvPr>
        </p:nvSpPr>
        <p:spPr/>
        <p:txBody>
          <a:bodyPr/>
          <a:lstStyle/>
          <a:p>
            <a:pPr marL="285750" indent="-285750">
              <a:buFont typeface="Wingdings" panose="05000000000000000000" pitchFamily="2" charset="2"/>
              <a:buChar char="v"/>
            </a:pPr>
            <a:r>
              <a:rPr lang="nl-NL" b="0" i="0" dirty="0">
                <a:solidFill>
                  <a:srgbClr val="252525"/>
                </a:solidFill>
                <a:effectLst/>
                <a:latin typeface="-apple-system"/>
              </a:rPr>
              <a:t>Gedragingen waarvoor je van ouders de meeste goedkeuring kreeg, worden je </a:t>
            </a:r>
            <a:r>
              <a:rPr lang="nl-NL" b="1" i="0" dirty="0">
                <a:solidFill>
                  <a:srgbClr val="252525"/>
                </a:solidFill>
                <a:effectLst/>
                <a:latin typeface="-apple-system"/>
              </a:rPr>
              <a:t>drivers</a:t>
            </a:r>
            <a:r>
              <a:rPr lang="nl-NL" b="0" i="0" dirty="0">
                <a:solidFill>
                  <a:srgbClr val="252525"/>
                </a:solidFill>
                <a:effectLst/>
                <a:latin typeface="-apple-system"/>
              </a:rPr>
              <a:t> of werkstijlen.</a:t>
            </a:r>
          </a:p>
          <a:p>
            <a:pPr marL="285750" indent="-285750">
              <a:buFont typeface="Wingdings" panose="05000000000000000000" pitchFamily="2" charset="2"/>
              <a:buChar char="v"/>
            </a:pPr>
            <a:r>
              <a:rPr lang="nl-NL" b="0" i="0" dirty="0">
                <a:solidFill>
                  <a:srgbClr val="252525"/>
                </a:solidFill>
                <a:effectLst/>
                <a:latin typeface="-apple-system"/>
              </a:rPr>
              <a:t>Naast drivers ontwikkel je als kind ook stoppers. Dat zijn de beslissingen die je genomen hebt wanneer je ouders je - verbaal of non-verbaal - duidelijk maakten wat niet mocht. Als kind legde je jezelf beperkingen op zodat je geen gedrag zou vertonen dat je ouders afkeurden.</a:t>
            </a:r>
          </a:p>
          <a:p>
            <a:pPr marL="285750" indent="-285750">
              <a:buFont typeface="Wingdings" panose="05000000000000000000" pitchFamily="2" charset="2"/>
              <a:buChar char="v"/>
            </a:pPr>
            <a:r>
              <a:rPr lang="nl-NL" dirty="0">
                <a:hlinkClick r:id="rId3"/>
              </a:rPr>
              <a:t>Werkstijlen - </a:t>
            </a:r>
            <a:r>
              <a:rPr lang="nl-NL" dirty="0" err="1">
                <a:hlinkClick r:id="rId3"/>
              </a:rPr>
              <a:t>Odendaal</a:t>
            </a:r>
            <a:r>
              <a:rPr lang="nl-NL" dirty="0">
                <a:hlinkClick r:id="rId3"/>
              </a:rPr>
              <a:t> advies</a:t>
            </a:r>
            <a:endParaRPr lang="nl-NL" dirty="0"/>
          </a:p>
          <a:p>
            <a:pPr marL="285750" indent="-285750">
              <a:buFont typeface="Wingdings" panose="05000000000000000000" pitchFamily="2" charset="2"/>
              <a:buChar char="v"/>
            </a:pPr>
            <a:endParaRPr lang="nl-NL" b="0" i="0" dirty="0">
              <a:solidFill>
                <a:srgbClr val="252525"/>
              </a:solidFill>
              <a:effectLst/>
              <a:latin typeface="-apple-system"/>
            </a:endParaRPr>
          </a:p>
        </p:txBody>
      </p:sp>
      <p:sp>
        <p:nvSpPr>
          <p:cNvPr id="7" name="Tekstvak 6">
            <a:extLst>
              <a:ext uri="{FF2B5EF4-FFF2-40B4-BE49-F238E27FC236}">
                <a16:creationId xmlns:a16="http://schemas.microsoft.com/office/drawing/2014/main" id="{E7F86BFB-BCDD-4E45-9C52-AF53B59F9B96}"/>
              </a:ext>
            </a:extLst>
          </p:cNvPr>
          <p:cNvSpPr txBox="1"/>
          <p:nvPr/>
        </p:nvSpPr>
        <p:spPr>
          <a:xfrm>
            <a:off x="8833607" y="411061"/>
            <a:ext cx="3070370" cy="4278094"/>
          </a:xfrm>
          <a:prstGeom prst="rect">
            <a:avLst/>
          </a:prstGeom>
          <a:noFill/>
        </p:spPr>
        <p:txBody>
          <a:bodyPr wrap="square">
            <a:spAutoFit/>
          </a:bodyPr>
          <a:lstStyle/>
          <a:p>
            <a:pPr marL="285750" indent="-285750" algn="l">
              <a:buFont typeface="Courier New" panose="02070309020205020404" pitchFamily="49" charset="0"/>
              <a:buChar char="o"/>
            </a:pPr>
            <a:r>
              <a:rPr lang="nl-NL" sz="1400" b="1" i="0" dirty="0">
                <a:solidFill>
                  <a:srgbClr val="252525"/>
                </a:solidFill>
                <a:effectLst/>
                <a:latin typeface="-apple-system"/>
              </a:rPr>
              <a:t>besta niet</a:t>
            </a:r>
            <a:r>
              <a:rPr lang="nl-NL" sz="1400" b="0" i="0" dirty="0">
                <a:solidFill>
                  <a:srgbClr val="252525"/>
                </a:solidFill>
                <a:effectLst/>
                <a:latin typeface="-apple-system"/>
              </a:rPr>
              <a:t>, </a:t>
            </a:r>
            <a:r>
              <a:rPr lang="nl-NL" sz="1200" i="0" dirty="0">
                <a:solidFill>
                  <a:srgbClr val="252525"/>
                </a:solidFill>
                <a:effectLst/>
                <a:latin typeface="-apple-system"/>
              </a:rPr>
              <a:t>je bent niet gewenst</a:t>
            </a:r>
          </a:p>
          <a:p>
            <a:pPr marL="285750" indent="-285750" algn="l">
              <a:buFont typeface="Courier New" panose="02070309020205020404" pitchFamily="49" charset="0"/>
              <a:buChar char="o"/>
            </a:pPr>
            <a:r>
              <a:rPr lang="nl-NL" sz="1400" b="1" i="0" dirty="0">
                <a:solidFill>
                  <a:srgbClr val="252525"/>
                </a:solidFill>
                <a:effectLst/>
                <a:latin typeface="-apple-system"/>
              </a:rPr>
              <a:t>wees niet jezelf</a:t>
            </a:r>
            <a:r>
              <a:rPr lang="nl-NL" sz="1400" b="0" i="0" dirty="0">
                <a:solidFill>
                  <a:srgbClr val="252525"/>
                </a:solidFill>
                <a:effectLst/>
                <a:latin typeface="-apple-system"/>
              </a:rPr>
              <a:t>, </a:t>
            </a:r>
            <a:r>
              <a:rPr lang="nl-NL" sz="1200" i="0" dirty="0">
                <a:solidFill>
                  <a:srgbClr val="252525"/>
                </a:solidFill>
                <a:effectLst/>
                <a:latin typeface="-apple-system"/>
              </a:rPr>
              <a:t>je bent van het verkeerde geslacht</a:t>
            </a:r>
          </a:p>
          <a:p>
            <a:pPr marL="285750" indent="-285750" algn="l">
              <a:buFont typeface="Courier New" panose="02070309020205020404" pitchFamily="49" charset="0"/>
              <a:buChar char="o"/>
            </a:pPr>
            <a:r>
              <a:rPr lang="nl-NL" sz="1400" b="1" i="0" dirty="0">
                <a:solidFill>
                  <a:srgbClr val="252525"/>
                </a:solidFill>
                <a:effectLst/>
                <a:latin typeface="-apple-system"/>
              </a:rPr>
              <a:t>wees geen kind</a:t>
            </a:r>
            <a:r>
              <a:rPr lang="nl-NL" sz="1400" b="0" i="0" dirty="0">
                <a:solidFill>
                  <a:srgbClr val="252525"/>
                </a:solidFill>
                <a:effectLst/>
                <a:latin typeface="-apple-system"/>
              </a:rPr>
              <a:t>, </a:t>
            </a:r>
            <a:r>
              <a:rPr lang="nl-NL" sz="1200" i="0" dirty="0">
                <a:solidFill>
                  <a:srgbClr val="252525"/>
                </a:solidFill>
                <a:effectLst/>
                <a:latin typeface="-apple-system"/>
              </a:rPr>
              <a:t>groei op en gedraag je verantwoordelijk</a:t>
            </a:r>
          </a:p>
          <a:p>
            <a:pPr marL="285750" indent="-285750" algn="l">
              <a:buFont typeface="Courier New" panose="02070309020205020404" pitchFamily="49" charset="0"/>
              <a:buChar char="o"/>
            </a:pPr>
            <a:r>
              <a:rPr lang="nl-NL" sz="1400" b="1" i="0" dirty="0">
                <a:solidFill>
                  <a:srgbClr val="252525"/>
                </a:solidFill>
                <a:effectLst/>
                <a:latin typeface="-apple-system"/>
              </a:rPr>
              <a:t>groei niet op</a:t>
            </a:r>
            <a:r>
              <a:rPr lang="nl-NL" sz="1400" dirty="0">
                <a:solidFill>
                  <a:srgbClr val="252525"/>
                </a:solidFill>
                <a:latin typeface="-apple-system"/>
              </a:rPr>
              <a:t>, </a:t>
            </a:r>
            <a:r>
              <a:rPr lang="nl-NL" sz="1200" b="0" i="0" dirty="0">
                <a:solidFill>
                  <a:srgbClr val="252525"/>
                </a:solidFill>
                <a:effectLst/>
                <a:latin typeface="-apple-system"/>
              </a:rPr>
              <a:t>blijf altijd mijn kindje</a:t>
            </a:r>
          </a:p>
          <a:p>
            <a:pPr marL="285750" indent="-285750" algn="l">
              <a:buFont typeface="Courier New" panose="02070309020205020404" pitchFamily="49" charset="0"/>
              <a:buChar char="o"/>
            </a:pPr>
            <a:r>
              <a:rPr lang="nl-NL" sz="1400" b="1" i="0" dirty="0">
                <a:solidFill>
                  <a:srgbClr val="252525"/>
                </a:solidFill>
                <a:effectLst/>
                <a:latin typeface="-apple-system"/>
              </a:rPr>
              <a:t>kom niet dichtbij, </a:t>
            </a:r>
            <a:r>
              <a:rPr lang="nl-NL" sz="1200" b="0" i="0" dirty="0">
                <a:solidFill>
                  <a:srgbClr val="252525"/>
                </a:solidFill>
                <a:effectLst/>
                <a:latin typeface="-apple-system"/>
              </a:rPr>
              <a:t>niemand is te vertrouwen</a:t>
            </a:r>
          </a:p>
          <a:p>
            <a:pPr marL="285750" indent="-285750" algn="l">
              <a:buFont typeface="Courier New" panose="02070309020205020404" pitchFamily="49" charset="0"/>
              <a:buChar char="o"/>
            </a:pPr>
            <a:r>
              <a:rPr lang="nl-NL" sz="1400" b="1" i="0" dirty="0">
                <a:solidFill>
                  <a:srgbClr val="252525"/>
                </a:solidFill>
                <a:effectLst/>
                <a:latin typeface="-apple-system"/>
              </a:rPr>
              <a:t>hoor er niet bij, </a:t>
            </a:r>
            <a:r>
              <a:rPr lang="nl-NL" sz="1200" b="0" i="0" dirty="0">
                <a:solidFill>
                  <a:srgbClr val="252525"/>
                </a:solidFill>
                <a:effectLst/>
                <a:latin typeface="-apple-system"/>
              </a:rPr>
              <a:t>je past gewoon niet bij ons</a:t>
            </a:r>
          </a:p>
          <a:p>
            <a:pPr marL="285750" indent="-285750" algn="l">
              <a:buFont typeface="Courier New" panose="02070309020205020404" pitchFamily="49" charset="0"/>
              <a:buChar char="o"/>
            </a:pPr>
            <a:r>
              <a:rPr lang="nl-NL" sz="1400" b="1" i="0" dirty="0">
                <a:solidFill>
                  <a:srgbClr val="252525"/>
                </a:solidFill>
                <a:effectLst/>
                <a:latin typeface="-apple-system"/>
              </a:rPr>
              <a:t>wees niet belangrijk, </a:t>
            </a:r>
            <a:r>
              <a:rPr lang="nl-NL" sz="1200" b="0" i="0" dirty="0">
                <a:solidFill>
                  <a:srgbClr val="252525"/>
                </a:solidFill>
                <a:effectLst/>
                <a:latin typeface="-apple-system"/>
              </a:rPr>
              <a:t>je hebt voor mij geen prioriteit</a:t>
            </a:r>
          </a:p>
          <a:p>
            <a:pPr marL="285750" indent="-285750" algn="l">
              <a:buFont typeface="Courier New" panose="02070309020205020404" pitchFamily="49" charset="0"/>
              <a:buChar char="o"/>
            </a:pPr>
            <a:r>
              <a:rPr lang="nl-NL" sz="1400" b="1" i="0" dirty="0">
                <a:solidFill>
                  <a:srgbClr val="252525"/>
                </a:solidFill>
                <a:effectLst/>
                <a:latin typeface="-apple-system"/>
              </a:rPr>
              <a:t>wees niet gezond, </a:t>
            </a:r>
            <a:r>
              <a:rPr lang="nl-NL" sz="1200" b="0" i="0" dirty="0">
                <a:solidFill>
                  <a:srgbClr val="252525"/>
                </a:solidFill>
                <a:effectLst/>
                <a:latin typeface="-apple-system"/>
              </a:rPr>
              <a:t>wil je aandacht, wees dan ziek</a:t>
            </a:r>
          </a:p>
          <a:p>
            <a:pPr marL="285750" indent="-285750" algn="l">
              <a:buFont typeface="Courier New" panose="02070309020205020404" pitchFamily="49" charset="0"/>
              <a:buChar char="o"/>
            </a:pPr>
            <a:r>
              <a:rPr lang="nl-NL" sz="1400" b="1" i="0" dirty="0">
                <a:solidFill>
                  <a:srgbClr val="252525"/>
                </a:solidFill>
                <a:effectLst/>
                <a:latin typeface="-apple-system"/>
              </a:rPr>
              <a:t>slaag niet, </a:t>
            </a:r>
            <a:r>
              <a:rPr lang="nl-NL" sz="1200" b="0" i="0" dirty="0">
                <a:solidFill>
                  <a:srgbClr val="252525"/>
                </a:solidFill>
                <a:effectLst/>
                <a:latin typeface="-apple-system"/>
              </a:rPr>
              <a:t>je doet ook nooit wat goed</a:t>
            </a:r>
          </a:p>
          <a:p>
            <a:pPr marL="285750" indent="-285750" algn="l">
              <a:buFont typeface="Courier New" panose="02070309020205020404" pitchFamily="49" charset="0"/>
              <a:buChar char="o"/>
            </a:pPr>
            <a:r>
              <a:rPr lang="nl-NL" sz="1400" b="1" i="0" dirty="0">
                <a:solidFill>
                  <a:srgbClr val="252525"/>
                </a:solidFill>
                <a:effectLst/>
                <a:latin typeface="-apple-system"/>
              </a:rPr>
              <a:t>denk niet, </a:t>
            </a:r>
            <a:r>
              <a:rPr lang="nl-NL" sz="1200" b="0" i="0" dirty="0">
                <a:solidFill>
                  <a:srgbClr val="252525"/>
                </a:solidFill>
                <a:effectLst/>
                <a:latin typeface="-apple-system"/>
              </a:rPr>
              <a:t>mijn ouders weten overal raad op</a:t>
            </a:r>
          </a:p>
          <a:p>
            <a:pPr marL="285750" indent="-285750" algn="l">
              <a:buFont typeface="Courier New" panose="02070309020205020404" pitchFamily="49" charset="0"/>
              <a:buChar char="o"/>
            </a:pPr>
            <a:r>
              <a:rPr lang="nl-NL" sz="1400" b="1" i="0" dirty="0">
                <a:solidFill>
                  <a:srgbClr val="252525"/>
                </a:solidFill>
                <a:effectLst/>
                <a:latin typeface="-apple-system"/>
              </a:rPr>
              <a:t>doe niet, </a:t>
            </a:r>
            <a:r>
              <a:rPr lang="nl-NL" sz="1200" b="0" i="0" dirty="0">
                <a:solidFill>
                  <a:srgbClr val="252525"/>
                </a:solidFill>
                <a:effectLst/>
                <a:latin typeface="-apple-system"/>
              </a:rPr>
              <a:t>wat dan ook, doe het niet</a:t>
            </a:r>
          </a:p>
          <a:p>
            <a:pPr marL="285750" indent="-285750" algn="l">
              <a:buFont typeface="Courier New" panose="02070309020205020404" pitchFamily="49" charset="0"/>
              <a:buChar char="o"/>
            </a:pPr>
            <a:r>
              <a:rPr lang="nl-NL" sz="1600" b="1" i="0" dirty="0">
                <a:solidFill>
                  <a:srgbClr val="252525"/>
                </a:solidFill>
                <a:effectLst/>
                <a:latin typeface="-apple-system"/>
              </a:rPr>
              <a:t>voel niet, </a:t>
            </a:r>
            <a:r>
              <a:rPr lang="nl-NL" sz="1200" b="0" i="0" dirty="0">
                <a:solidFill>
                  <a:srgbClr val="252525"/>
                </a:solidFill>
                <a:effectLst/>
                <a:latin typeface="-apple-system"/>
              </a:rPr>
              <a:t>geen emoties graag</a:t>
            </a:r>
          </a:p>
          <a:p>
            <a:pPr marL="285750" indent="-285750">
              <a:buFont typeface="Wingdings" panose="05000000000000000000" pitchFamily="2" charset="2"/>
              <a:buChar char="v"/>
            </a:pPr>
            <a:endParaRPr lang="nl-NL" dirty="0"/>
          </a:p>
        </p:txBody>
      </p:sp>
    </p:spTree>
    <p:extLst>
      <p:ext uri="{BB962C8B-B14F-4D97-AF65-F5344CB8AC3E}">
        <p14:creationId xmlns:p14="http://schemas.microsoft.com/office/powerpoint/2010/main" val="395837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A4DA5-7FF9-48DB-B84A-5DA38429F341}"/>
              </a:ext>
            </a:extLst>
          </p:cNvPr>
          <p:cNvSpPr>
            <a:spLocks noGrp="1"/>
          </p:cNvSpPr>
          <p:nvPr>
            <p:ph type="title"/>
          </p:nvPr>
        </p:nvSpPr>
        <p:spPr>
          <a:xfrm>
            <a:off x="4311940" y="365125"/>
            <a:ext cx="7041859" cy="448607"/>
          </a:xfrm>
        </p:spPr>
        <p:txBody>
          <a:bodyPr>
            <a:normAutofit fontScale="90000"/>
          </a:bodyPr>
          <a:lstStyle/>
          <a:p>
            <a:r>
              <a:rPr lang="nl-NL" b="1" dirty="0"/>
              <a:t>Ok model</a:t>
            </a:r>
          </a:p>
        </p:txBody>
      </p:sp>
      <p:pic>
        <p:nvPicPr>
          <p:cNvPr id="4" name="Tijdelijke aanduiding voor inhoud 3">
            <a:extLst>
              <a:ext uri="{FF2B5EF4-FFF2-40B4-BE49-F238E27FC236}">
                <a16:creationId xmlns:a16="http://schemas.microsoft.com/office/drawing/2014/main" id="{00FFACB8-D41C-47E4-B84A-56D12536D982}"/>
              </a:ext>
            </a:extLst>
          </p:cNvPr>
          <p:cNvPicPr>
            <a:picLocks noGrp="1" noChangeAspect="1"/>
          </p:cNvPicPr>
          <p:nvPr>
            <p:ph idx="1"/>
          </p:nvPr>
        </p:nvPicPr>
        <p:blipFill>
          <a:blip r:embed="rId2"/>
          <a:stretch>
            <a:fillRect/>
          </a:stretch>
        </p:blipFill>
        <p:spPr>
          <a:xfrm>
            <a:off x="1325461" y="874561"/>
            <a:ext cx="8888108" cy="5282076"/>
          </a:xfrm>
          <a:prstGeom prst="rect">
            <a:avLst/>
          </a:prstGeom>
        </p:spPr>
      </p:pic>
    </p:spTree>
    <p:extLst>
      <p:ext uri="{BB962C8B-B14F-4D97-AF65-F5344CB8AC3E}">
        <p14:creationId xmlns:p14="http://schemas.microsoft.com/office/powerpoint/2010/main" val="415095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73042" y="365125"/>
            <a:ext cx="7880758" cy="573043"/>
          </a:xfrm>
        </p:spPr>
        <p:txBody>
          <a:bodyPr>
            <a:normAutofit fontScale="90000"/>
          </a:bodyPr>
          <a:lstStyle/>
          <a:p>
            <a:r>
              <a:rPr lang="nl-NL" b="1" dirty="0"/>
              <a:t>Dramadriehoek</a:t>
            </a:r>
          </a:p>
        </p:txBody>
      </p:sp>
      <p:pic>
        <p:nvPicPr>
          <p:cNvPr id="4" name="Tijdelijke aanduiding voor inhoud 3" descr="Dramadriehoek.jpg"/>
          <p:cNvPicPr>
            <a:picLocks noGrp="1" noChangeAspect="1"/>
          </p:cNvPicPr>
          <p:nvPr>
            <p:ph sz="quarter" idx="1"/>
          </p:nvPr>
        </p:nvPicPr>
        <p:blipFill>
          <a:blip r:embed="rId2" cstate="print"/>
          <a:stretch>
            <a:fillRect/>
          </a:stretch>
        </p:blipFill>
        <p:spPr>
          <a:xfrm>
            <a:off x="2423796" y="974261"/>
            <a:ext cx="7299044" cy="505719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13358" y="201336"/>
            <a:ext cx="9340442" cy="838899"/>
          </a:xfrm>
        </p:spPr>
        <p:txBody>
          <a:bodyPr/>
          <a:lstStyle/>
          <a:p>
            <a:r>
              <a:rPr lang="nl-NL" dirty="0" err="1"/>
              <a:t>Winnaarsdriehoek</a:t>
            </a:r>
            <a:endParaRPr lang="nl-NL" dirty="0"/>
          </a:p>
        </p:txBody>
      </p:sp>
      <p:pic>
        <p:nvPicPr>
          <p:cNvPr id="5" name="Tijdelijke aanduiding voor inhoud 4" descr="Winnaarsdriehoek.jpg"/>
          <p:cNvPicPr>
            <a:picLocks noGrp="1" noChangeAspect="1"/>
          </p:cNvPicPr>
          <p:nvPr>
            <p:ph sz="quarter" idx="1"/>
          </p:nvPr>
        </p:nvPicPr>
        <p:blipFill>
          <a:blip r:embed="rId2" cstate="print"/>
          <a:stretch>
            <a:fillRect/>
          </a:stretch>
        </p:blipFill>
        <p:spPr>
          <a:xfrm>
            <a:off x="756331" y="1202385"/>
            <a:ext cx="6755390" cy="4680520"/>
          </a:xfrm>
        </p:spPr>
      </p:pic>
      <p:sp>
        <p:nvSpPr>
          <p:cNvPr id="4" name="Tijdelijke aanduiding voor inhoud 3"/>
          <p:cNvSpPr>
            <a:spLocks noGrp="1"/>
          </p:cNvSpPr>
          <p:nvPr>
            <p:ph sz="quarter" idx="2"/>
          </p:nvPr>
        </p:nvSpPr>
        <p:spPr>
          <a:xfrm>
            <a:off x="7511721" y="1202385"/>
            <a:ext cx="3528191" cy="4959182"/>
          </a:xfrm>
        </p:spPr>
        <p:txBody>
          <a:bodyPr>
            <a:normAutofit fontScale="92500"/>
          </a:bodyPr>
          <a:lstStyle/>
          <a:p>
            <a:pPr lvl="1">
              <a:buFont typeface="Wingdings" pitchFamily="2" charset="2"/>
              <a:buChar char="q"/>
            </a:pPr>
            <a:r>
              <a:rPr lang="nl-NL" dirty="0"/>
              <a:t>Aanklagen = </a:t>
            </a:r>
            <a:r>
              <a:rPr lang="nl-NL" i="1" dirty="0"/>
              <a:t>kwetsbaar opstellen, feedback geven en vragen</a:t>
            </a:r>
          </a:p>
          <a:p>
            <a:pPr lvl="1">
              <a:buNone/>
            </a:pPr>
            <a:endParaRPr lang="nl-NL" i="1" dirty="0"/>
          </a:p>
          <a:p>
            <a:pPr lvl="1">
              <a:buFont typeface="Wingdings" pitchFamily="2" charset="2"/>
              <a:buChar char="q"/>
            </a:pPr>
            <a:r>
              <a:rPr lang="nl-NL" dirty="0"/>
              <a:t>Redden = </a:t>
            </a:r>
            <a:r>
              <a:rPr lang="nl-NL" i="1" dirty="0"/>
              <a:t>helpen, maar vraag of de ander hulp wil</a:t>
            </a:r>
          </a:p>
          <a:p>
            <a:pPr lvl="1">
              <a:buNone/>
            </a:pPr>
            <a:endParaRPr lang="nl-NL" i="1" dirty="0"/>
          </a:p>
          <a:p>
            <a:pPr lvl="1">
              <a:buFont typeface="Wingdings" pitchFamily="2" charset="2"/>
              <a:buChar char="q"/>
            </a:pPr>
            <a:r>
              <a:rPr lang="nl-NL" dirty="0"/>
              <a:t>Slachtoffer = </a:t>
            </a:r>
            <a:r>
              <a:rPr lang="nl-NL" i="1" dirty="0"/>
              <a:t>assertief zijn, stel een vraag om te checken of je idee klopt. Dit hangt vaak samen met niet reële gedachten.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3F4F21F-26C0-6065-B73E-4FA6D614783F}"/>
              </a:ext>
            </a:extLst>
          </p:cNvPr>
          <p:cNvSpPr>
            <a:spLocks noGrp="1"/>
          </p:cNvSpPr>
          <p:nvPr>
            <p:ph type="title"/>
          </p:nvPr>
        </p:nvSpPr>
        <p:spPr>
          <a:xfrm>
            <a:off x="838200" y="1245925"/>
            <a:ext cx="10515600" cy="444763"/>
          </a:xfrm>
        </p:spPr>
        <p:txBody>
          <a:bodyPr>
            <a:normAutofit fontScale="90000"/>
          </a:bodyPr>
          <a:lstStyle/>
          <a:p>
            <a:r>
              <a:rPr lang="nl-NL" sz="4400" b="0" i="0" u="none" strike="noStrike" dirty="0">
                <a:solidFill>
                  <a:srgbClr val="000000"/>
                </a:solidFill>
                <a:effectLst/>
                <a:latin typeface="+mn-lt"/>
              </a:rPr>
              <a:t> De wondervraag</a:t>
            </a:r>
            <a:br>
              <a:rPr lang="nl-NL" sz="4400" dirty="0"/>
            </a:br>
            <a:endParaRPr lang="nl-NL" dirty="0"/>
          </a:p>
        </p:txBody>
      </p:sp>
      <p:pic>
        <p:nvPicPr>
          <p:cNvPr id="3" name="Afbeelding 2" descr="Afbeelding met ontwerp, illustratie&#10;&#10;Beschrijving automatisch gegenereerd met lage betrouwbaarheid">
            <a:extLst>
              <a:ext uri="{FF2B5EF4-FFF2-40B4-BE49-F238E27FC236}">
                <a16:creationId xmlns:a16="http://schemas.microsoft.com/office/drawing/2014/main" id="{B2AD925C-476B-E26E-45B9-3E31D3528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21" y="1690688"/>
            <a:ext cx="5688157" cy="4277141"/>
          </a:xfrm>
          <a:prstGeom prst="rect">
            <a:avLst/>
          </a:prstGeom>
        </p:spPr>
      </p:pic>
    </p:spTree>
    <p:extLst>
      <p:ext uri="{BB962C8B-B14F-4D97-AF65-F5344CB8AC3E}">
        <p14:creationId xmlns:p14="http://schemas.microsoft.com/office/powerpoint/2010/main" val="30157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07F9E-5BBB-4716-9E0B-9D3C109207A7}"/>
              </a:ext>
            </a:extLst>
          </p:cNvPr>
          <p:cNvSpPr>
            <a:spLocks noGrp="1"/>
          </p:cNvSpPr>
          <p:nvPr>
            <p:ph type="title"/>
          </p:nvPr>
        </p:nvSpPr>
        <p:spPr>
          <a:xfrm>
            <a:off x="1804084" y="1284717"/>
            <a:ext cx="2767915" cy="1325563"/>
          </a:xfrm>
        </p:spPr>
        <p:txBody>
          <a:bodyPr/>
          <a:lstStyle/>
          <a:p>
            <a:r>
              <a:rPr lang="nl-NL" b="1" dirty="0">
                <a:latin typeface="+mn-lt"/>
              </a:rPr>
              <a:t>Vandaag</a:t>
            </a:r>
          </a:p>
        </p:txBody>
      </p:sp>
      <p:sp>
        <p:nvSpPr>
          <p:cNvPr id="3" name="Tijdelijke aanduiding voor inhoud 2">
            <a:extLst>
              <a:ext uri="{FF2B5EF4-FFF2-40B4-BE49-F238E27FC236}">
                <a16:creationId xmlns:a16="http://schemas.microsoft.com/office/drawing/2014/main" id="{E82448ED-478C-425A-9B1B-367F204F0C03}"/>
              </a:ext>
            </a:extLst>
          </p:cNvPr>
          <p:cNvSpPr>
            <a:spLocks noGrp="1"/>
          </p:cNvSpPr>
          <p:nvPr>
            <p:ph idx="1"/>
          </p:nvPr>
        </p:nvSpPr>
        <p:spPr>
          <a:xfrm>
            <a:off x="1804085" y="2323561"/>
            <a:ext cx="6404733" cy="2601730"/>
          </a:xfrm>
        </p:spPr>
        <p:txBody>
          <a:bodyPr>
            <a:normAutofit/>
          </a:bodyPr>
          <a:lstStyle/>
          <a:p>
            <a:r>
              <a:rPr lang="nl-NL" sz="3600" dirty="0"/>
              <a:t>Overdracht &amp; tegenoverdracht</a:t>
            </a:r>
          </a:p>
          <a:p>
            <a:r>
              <a:rPr lang="nl-NL" sz="3600" dirty="0"/>
              <a:t>Afscheid</a:t>
            </a:r>
          </a:p>
          <a:p>
            <a:r>
              <a:rPr lang="nl-NL" sz="3600" dirty="0"/>
              <a:t>Presentaties</a:t>
            </a:r>
          </a:p>
          <a:p>
            <a:r>
              <a:rPr lang="nl-NL" sz="3600" dirty="0"/>
              <a:t>Afronding</a:t>
            </a:r>
          </a:p>
        </p:txBody>
      </p:sp>
    </p:spTree>
    <p:extLst>
      <p:ext uri="{BB962C8B-B14F-4D97-AF65-F5344CB8AC3E}">
        <p14:creationId xmlns:p14="http://schemas.microsoft.com/office/powerpoint/2010/main" val="389606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4D668-1E7F-4E6F-94F7-4A4AC74809AE}"/>
              </a:ext>
            </a:extLst>
          </p:cNvPr>
          <p:cNvSpPr>
            <a:spLocks noGrp="1"/>
          </p:cNvSpPr>
          <p:nvPr>
            <p:ph type="title"/>
          </p:nvPr>
        </p:nvSpPr>
        <p:spPr>
          <a:xfrm>
            <a:off x="2209799" y="547545"/>
            <a:ext cx="7581265" cy="1188736"/>
          </a:xfrm>
        </p:spPr>
        <p:txBody>
          <a:bodyPr>
            <a:normAutofit/>
          </a:bodyPr>
          <a:lstStyle/>
          <a:p>
            <a:r>
              <a:rPr lang="nl-NL" b="1" dirty="0">
                <a:latin typeface="+mn-lt"/>
              </a:rPr>
              <a:t>Overdracht &amp; tegenoverdracht</a:t>
            </a:r>
          </a:p>
        </p:txBody>
      </p:sp>
      <p:sp>
        <p:nvSpPr>
          <p:cNvPr id="3" name="Tijdelijke aanduiding voor inhoud 2">
            <a:extLst>
              <a:ext uri="{FF2B5EF4-FFF2-40B4-BE49-F238E27FC236}">
                <a16:creationId xmlns:a16="http://schemas.microsoft.com/office/drawing/2014/main" id="{59630AFD-7317-4362-A604-E648E5BDA3BC}"/>
              </a:ext>
            </a:extLst>
          </p:cNvPr>
          <p:cNvSpPr>
            <a:spLocks noGrp="1"/>
          </p:cNvSpPr>
          <p:nvPr>
            <p:ph idx="1"/>
          </p:nvPr>
        </p:nvSpPr>
        <p:spPr>
          <a:xfrm>
            <a:off x="1087395" y="2114856"/>
            <a:ext cx="9099093" cy="3025554"/>
          </a:xfrm>
        </p:spPr>
        <p:txBody>
          <a:bodyPr/>
          <a:lstStyle/>
          <a:p>
            <a:endParaRPr lang="nl-NL" dirty="0"/>
          </a:p>
          <a:p>
            <a:endParaRPr lang="nl-NL" dirty="0"/>
          </a:p>
        </p:txBody>
      </p:sp>
      <p:pic>
        <p:nvPicPr>
          <p:cNvPr id="5" name="Afbeelding 4" descr="Afbeelding met meubels, kleding, persoon, schoeisel&#10;&#10;Automatisch gegenereerde beschrijving">
            <a:extLst>
              <a:ext uri="{FF2B5EF4-FFF2-40B4-BE49-F238E27FC236}">
                <a16:creationId xmlns:a16="http://schemas.microsoft.com/office/drawing/2014/main" id="{CD64D88A-A55C-FC7F-CB0C-CCCC4DAE3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08" y="1549244"/>
            <a:ext cx="7112896" cy="4549605"/>
          </a:xfrm>
          <a:prstGeom prst="rect">
            <a:avLst/>
          </a:prstGeom>
        </p:spPr>
      </p:pic>
      <p:sp>
        <p:nvSpPr>
          <p:cNvPr id="6" name="Tekstvak 5">
            <a:extLst>
              <a:ext uri="{FF2B5EF4-FFF2-40B4-BE49-F238E27FC236}">
                <a16:creationId xmlns:a16="http://schemas.microsoft.com/office/drawing/2014/main" id="{9368BB06-2E75-87ED-4A9F-2350342D5745}"/>
              </a:ext>
            </a:extLst>
          </p:cNvPr>
          <p:cNvSpPr txBox="1"/>
          <p:nvPr/>
        </p:nvSpPr>
        <p:spPr>
          <a:xfrm>
            <a:off x="7564581" y="1579418"/>
            <a:ext cx="4179973" cy="4801314"/>
          </a:xfrm>
          <a:prstGeom prst="rect">
            <a:avLst/>
          </a:prstGeom>
          <a:noFill/>
        </p:spPr>
        <p:txBody>
          <a:bodyPr wrap="square" rtlCol="0">
            <a:spAutoFit/>
          </a:bodyPr>
          <a:lstStyle/>
          <a:p>
            <a:r>
              <a:rPr lang="nl-NL" sz="2400" b="1" dirty="0"/>
              <a:t>Zelfstandig: </a:t>
            </a:r>
          </a:p>
          <a:p>
            <a:r>
              <a:rPr lang="nl-NL" sz="2400" dirty="0"/>
              <a:t>-Wat is het?</a:t>
            </a:r>
          </a:p>
          <a:p>
            <a:r>
              <a:rPr lang="nl-NL" sz="2400" dirty="0"/>
              <a:t>-Welke voorbeelden kan ik hiervan bedenken?</a:t>
            </a:r>
          </a:p>
          <a:p>
            <a:endParaRPr lang="nl-NL" sz="2400" dirty="0"/>
          </a:p>
          <a:p>
            <a:r>
              <a:rPr lang="nl-NL" sz="2400" b="1" dirty="0"/>
              <a:t>Duo:</a:t>
            </a:r>
          </a:p>
          <a:p>
            <a:r>
              <a:rPr lang="nl-NL" sz="2400" dirty="0"/>
              <a:t>-Delen uitkomsten 1</a:t>
            </a:r>
          </a:p>
          <a:p>
            <a:endParaRPr lang="nl-NL" sz="2400" dirty="0"/>
          </a:p>
          <a:p>
            <a:r>
              <a:rPr lang="nl-NL" sz="2400" b="1" dirty="0"/>
              <a:t>Groep:</a:t>
            </a:r>
          </a:p>
          <a:p>
            <a:r>
              <a:rPr lang="nl-NL" sz="2400" dirty="0"/>
              <a:t>-Aandachtspunten als je rekening wilt houden met (tegen)overdracht.</a:t>
            </a:r>
          </a:p>
          <a:p>
            <a:endParaRPr lang="nl-NL" dirty="0"/>
          </a:p>
        </p:txBody>
      </p:sp>
    </p:spTree>
    <p:extLst>
      <p:ext uri="{BB962C8B-B14F-4D97-AF65-F5344CB8AC3E}">
        <p14:creationId xmlns:p14="http://schemas.microsoft.com/office/powerpoint/2010/main" val="122650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6829F-CD34-E9D5-1F7A-827F3611CD99}"/>
              </a:ext>
            </a:extLst>
          </p:cNvPr>
          <p:cNvSpPr>
            <a:spLocks noGrp="1"/>
          </p:cNvSpPr>
          <p:nvPr>
            <p:ph type="title"/>
          </p:nvPr>
        </p:nvSpPr>
        <p:spPr>
          <a:xfrm>
            <a:off x="2682660" y="1112679"/>
            <a:ext cx="6826680" cy="1325563"/>
          </a:xfrm>
        </p:spPr>
        <p:txBody>
          <a:bodyPr>
            <a:noAutofit/>
          </a:bodyPr>
          <a:lstStyle/>
          <a:p>
            <a:r>
              <a:rPr lang="nl-NL" sz="4800" b="1" dirty="0">
                <a:latin typeface="+mn-lt"/>
              </a:rPr>
              <a:t>Afscheid binnen coaching</a:t>
            </a:r>
          </a:p>
        </p:txBody>
      </p:sp>
      <p:sp>
        <p:nvSpPr>
          <p:cNvPr id="3" name="Tijdelijke aanduiding voor inhoud 2">
            <a:extLst>
              <a:ext uri="{FF2B5EF4-FFF2-40B4-BE49-F238E27FC236}">
                <a16:creationId xmlns:a16="http://schemas.microsoft.com/office/drawing/2014/main" id="{F7F6DA86-D6C9-8320-B424-DC836A7399CA}"/>
              </a:ext>
            </a:extLst>
          </p:cNvPr>
          <p:cNvSpPr>
            <a:spLocks noGrp="1"/>
          </p:cNvSpPr>
          <p:nvPr>
            <p:ph idx="1"/>
          </p:nvPr>
        </p:nvSpPr>
        <p:spPr>
          <a:xfrm>
            <a:off x="1228724" y="2415965"/>
            <a:ext cx="10073253" cy="1325563"/>
          </a:xfrm>
        </p:spPr>
        <p:txBody>
          <a:bodyPr>
            <a:normAutofit/>
          </a:bodyPr>
          <a:lstStyle/>
          <a:p>
            <a:r>
              <a:rPr lang="nl-NL" sz="3600" dirty="0"/>
              <a:t>Hoe ga/ging jij om met afscheid in de coachrelatie?</a:t>
            </a:r>
          </a:p>
          <a:p>
            <a:r>
              <a:rPr lang="nl-NL" sz="3600" dirty="0"/>
              <a:t>Wat is voor jou een goed afscheid?</a:t>
            </a:r>
          </a:p>
          <a:p>
            <a:endParaRPr lang="nl-NL" dirty="0"/>
          </a:p>
        </p:txBody>
      </p:sp>
      <p:pic>
        <p:nvPicPr>
          <p:cNvPr id="5" name="Afbeelding 4" descr="Afbeelding met tekst, illustratie&#10;&#10;Automatisch gegenereerde beschrijving">
            <a:extLst>
              <a:ext uri="{FF2B5EF4-FFF2-40B4-BE49-F238E27FC236}">
                <a16:creationId xmlns:a16="http://schemas.microsoft.com/office/drawing/2014/main" id="{E9E43103-E095-8855-2A4C-6EE238D3B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675" y="4234978"/>
            <a:ext cx="4101078" cy="1696998"/>
          </a:xfrm>
          <a:prstGeom prst="rect">
            <a:avLst/>
          </a:prstGeom>
        </p:spPr>
      </p:pic>
    </p:spTree>
    <p:extLst>
      <p:ext uri="{BB962C8B-B14F-4D97-AF65-F5344CB8AC3E}">
        <p14:creationId xmlns:p14="http://schemas.microsoft.com/office/powerpoint/2010/main" val="351417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AEFC1-05E6-0D8A-1082-1830F55ABC5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4DA20D5-257A-8D02-5369-A25498555149}"/>
              </a:ext>
            </a:extLst>
          </p:cNvPr>
          <p:cNvSpPr>
            <a:spLocks noGrp="1"/>
          </p:cNvSpPr>
          <p:nvPr>
            <p:ph idx="1"/>
          </p:nvPr>
        </p:nvSpPr>
        <p:spPr/>
        <p:txBody>
          <a:bodyPr>
            <a:normAutofit/>
          </a:bodyPr>
          <a:lstStyle/>
          <a:p>
            <a:pPr marL="0" indent="0">
              <a:buNone/>
            </a:pPr>
            <a:endParaRPr lang="nl-NL" sz="6600" b="1" dirty="0"/>
          </a:p>
          <a:p>
            <a:pPr marL="0" indent="0">
              <a:buNone/>
            </a:pPr>
            <a:r>
              <a:rPr lang="nl-NL" sz="6600" b="1" dirty="0"/>
              <a:t>		Pauze</a:t>
            </a:r>
          </a:p>
        </p:txBody>
      </p:sp>
    </p:spTree>
    <p:extLst>
      <p:ext uri="{BB962C8B-B14F-4D97-AF65-F5344CB8AC3E}">
        <p14:creationId xmlns:p14="http://schemas.microsoft.com/office/powerpoint/2010/main" val="145553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DC09C-2236-4809-AB82-7F760AD3313B}"/>
              </a:ext>
            </a:extLst>
          </p:cNvPr>
          <p:cNvSpPr>
            <a:spLocks noGrp="1"/>
          </p:cNvSpPr>
          <p:nvPr>
            <p:ph type="title"/>
          </p:nvPr>
        </p:nvSpPr>
        <p:spPr>
          <a:xfrm>
            <a:off x="838199" y="913511"/>
            <a:ext cx="3461951" cy="1325563"/>
          </a:xfrm>
        </p:spPr>
        <p:txBody>
          <a:bodyPr/>
          <a:lstStyle/>
          <a:p>
            <a:r>
              <a:rPr lang="nl-NL" b="1" dirty="0"/>
              <a:t>Presentaties</a:t>
            </a:r>
          </a:p>
        </p:txBody>
      </p:sp>
      <p:sp>
        <p:nvSpPr>
          <p:cNvPr id="3" name="Tijdelijke aanduiding voor inhoud 2">
            <a:extLst>
              <a:ext uri="{FF2B5EF4-FFF2-40B4-BE49-F238E27FC236}">
                <a16:creationId xmlns:a16="http://schemas.microsoft.com/office/drawing/2014/main" id="{B7704971-FA6E-4964-86C7-1C8D7B6BB6EC}"/>
              </a:ext>
            </a:extLst>
          </p:cNvPr>
          <p:cNvSpPr>
            <a:spLocks noGrp="1"/>
          </p:cNvSpPr>
          <p:nvPr>
            <p:ph idx="1"/>
          </p:nvPr>
        </p:nvSpPr>
        <p:spPr>
          <a:xfrm>
            <a:off x="838200" y="2120093"/>
            <a:ext cx="10515600" cy="3536789"/>
          </a:xfrm>
        </p:spPr>
        <p:txBody>
          <a:bodyPr/>
          <a:lstStyle/>
          <a:p>
            <a:r>
              <a:rPr lang="nl-NL" dirty="0"/>
              <a:t>Je presenteert 3 minuten, in een eigen gekozen vorm. De presentatie bevat iets van een theoretisch inzicht, je ontwikkeling als coach op vaardigheden en reflectieniveau en hoe je je komende tijd verder gaat  ontwikkelen als coach.</a:t>
            </a:r>
          </a:p>
          <a:p>
            <a:pPr marL="0" indent="0">
              <a:buNone/>
            </a:pPr>
            <a:endParaRPr lang="nl-NL" dirty="0"/>
          </a:p>
          <a:p>
            <a:r>
              <a:rPr lang="nl-NL" dirty="0"/>
              <a:t>Daarna noteert iedereen één vraag n.a.v. de gegeven presentatie. De vragen zijn op reflectieniveau, waarderend, niet controlerend/oordelend. Met deze vraag geef je de ander iets mee.</a:t>
            </a:r>
          </a:p>
          <a:p>
            <a:endParaRPr lang="nl-NL" dirty="0"/>
          </a:p>
        </p:txBody>
      </p:sp>
    </p:spTree>
    <p:extLst>
      <p:ext uri="{BB962C8B-B14F-4D97-AF65-F5344CB8AC3E}">
        <p14:creationId xmlns:p14="http://schemas.microsoft.com/office/powerpoint/2010/main" val="359432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9B245-3678-1095-6534-682FAE58AAA8}"/>
              </a:ext>
            </a:extLst>
          </p:cNvPr>
          <p:cNvSpPr>
            <a:spLocks noGrp="1"/>
          </p:cNvSpPr>
          <p:nvPr>
            <p:ph type="title"/>
          </p:nvPr>
        </p:nvSpPr>
        <p:spPr>
          <a:xfrm>
            <a:off x="838200" y="681037"/>
            <a:ext cx="10515600" cy="1009651"/>
          </a:xfrm>
        </p:spPr>
        <p:txBody>
          <a:bodyPr/>
          <a:lstStyle/>
          <a:p>
            <a:r>
              <a:rPr lang="nl-NL" b="1" dirty="0"/>
              <a:t>Organisatie presentaties</a:t>
            </a:r>
          </a:p>
        </p:txBody>
      </p:sp>
      <p:sp>
        <p:nvSpPr>
          <p:cNvPr id="3" name="Tijdelijke aanduiding voor inhoud 2">
            <a:extLst>
              <a:ext uri="{FF2B5EF4-FFF2-40B4-BE49-F238E27FC236}">
                <a16:creationId xmlns:a16="http://schemas.microsoft.com/office/drawing/2014/main" id="{B2A5FD7C-941A-6EF4-70FC-C4BE4FAAD386}"/>
              </a:ext>
            </a:extLst>
          </p:cNvPr>
          <p:cNvSpPr>
            <a:spLocks noGrp="1"/>
          </p:cNvSpPr>
          <p:nvPr>
            <p:ph idx="1"/>
          </p:nvPr>
        </p:nvSpPr>
        <p:spPr>
          <a:xfrm>
            <a:off x="838200" y="1825625"/>
            <a:ext cx="10515600" cy="3517900"/>
          </a:xfrm>
        </p:spPr>
        <p:txBody>
          <a:bodyPr/>
          <a:lstStyle/>
          <a:p>
            <a:r>
              <a:rPr lang="nl-NL" dirty="0"/>
              <a:t>5 tafels, 5 parallelle presentaties;</a:t>
            </a:r>
          </a:p>
          <a:p>
            <a:r>
              <a:rPr lang="nl-NL" dirty="0"/>
              <a:t>Na elke presentatie coachende / waarderende vraag op post-it;</a:t>
            </a:r>
          </a:p>
          <a:p>
            <a:r>
              <a:rPr lang="nl-NL" dirty="0"/>
              <a:t>Ruimte voor elke presentatie + post </a:t>
            </a:r>
            <a:r>
              <a:rPr lang="nl-NL" dirty="0" err="1"/>
              <a:t>it</a:t>
            </a:r>
            <a:r>
              <a:rPr lang="nl-NL" dirty="0"/>
              <a:t> 9 minuten;</a:t>
            </a:r>
          </a:p>
          <a:p>
            <a:r>
              <a:rPr lang="nl-NL" dirty="0"/>
              <a:t>Fluitsignaal = wisselen van tafel behalve de presentator, elke presentator geeft 3x achter elkaar zijn/haar presentatie;</a:t>
            </a:r>
          </a:p>
          <a:p>
            <a:r>
              <a:rPr lang="nl-NL" dirty="0"/>
              <a:t>In geen enkele ronde mag er een lege tafel zijn;</a:t>
            </a:r>
          </a:p>
          <a:p>
            <a:r>
              <a:rPr lang="nl-NL" dirty="0"/>
              <a:t>3 rondes van 3 x 9 minuten, na 2</a:t>
            </a:r>
            <a:r>
              <a:rPr lang="nl-NL" baseline="30000" dirty="0"/>
              <a:t>e</a:t>
            </a:r>
            <a:r>
              <a:rPr lang="nl-NL" dirty="0"/>
              <a:t> ronde pauzemoment.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42346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614E0-D618-48C5-BC21-B110F2CF5C01}"/>
              </a:ext>
            </a:extLst>
          </p:cNvPr>
          <p:cNvSpPr>
            <a:spLocks noGrp="1"/>
          </p:cNvSpPr>
          <p:nvPr>
            <p:ph type="title"/>
          </p:nvPr>
        </p:nvSpPr>
        <p:spPr>
          <a:xfrm>
            <a:off x="663014" y="2587224"/>
            <a:ext cx="9264941" cy="323282"/>
          </a:xfrm>
        </p:spPr>
        <p:txBody>
          <a:bodyPr>
            <a:normAutofit fontScale="90000"/>
          </a:bodyPr>
          <a:lstStyle/>
          <a:p>
            <a:br>
              <a:rPr lang="nl-NL" dirty="0"/>
            </a:br>
            <a:r>
              <a:rPr lang="nl-NL" sz="4900" b="1" dirty="0">
                <a:latin typeface="+mn-lt"/>
              </a:rPr>
              <a:t>Tot slot</a:t>
            </a: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B210540F-6B2A-4237-AC87-B79EFF42B6AC}"/>
              </a:ext>
            </a:extLst>
          </p:cNvPr>
          <p:cNvSpPr>
            <a:spLocks noGrp="1"/>
          </p:cNvSpPr>
          <p:nvPr>
            <p:ph idx="1"/>
          </p:nvPr>
        </p:nvSpPr>
        <p:spPr>
          <a:xfrm>
            <a:off x="838199" y="3566332"/>
            <a:ext cx="10515600" cy="1625599"/>
          </a:xfrm>
        </p:spPr>
        <p:txBody>
          <a:bodyPr/>
          <a:lstStyle/>
          <a:p>
            <a:pPr marL="0" indent="0">
              <a:buNone/>
            </a:pPr>
            <a:endParaRPr lang="nl-NL" dirty="0"/>
          </a:p>
          <a:p>
            <a:r>
              <a:rPr lang="nl-NL" dirty="0"/>
              <a:t>Evaluatie (5 minuten)</a:t>
            </a:r>
          </a:p>
          <a:p>
            <a:r>
              <a:rPr lang="nl-NL" dirty="0"/>
              <a:t>Behoefte aan een vervolg? Wat zou dan de inhoud moeten zijn?</a:t>
            </a:r>
          </a:p>
          <a:p>
            <a:endParaRPr lang="nl-NL" dirty="0"/>
          </a:p>
          <a:p>
            <a:endParaRPr lang="nl-NL" dirty="0"/>
          </a:p>
        </p:txBody>
      </p:sp>
      <p:pic>
        <p:nvPicPr>
          <p:cNvPr id="5" name="Afbeelding 4">
            <a:extLst>
              <a:ext uri="{FF2B5EF4-FFF2-40B4-BE49-F238E27FC236}">
                <a16:creationId xmlns:a16="http://schemas.microsoft.com/office/drawing/2014/main" id="{07D16863-FFAC-3016-CF33-1F7A7354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016" y="1052854"/>
            <a:ext cx="2894641" cy="2894641"/>
          </a:xfrm>
          <a:prstGeom prst="rect">
            <a:avLst/>
          </a:prstGeom>
        </p:spPr>
      </p:pic>
    </p:spTree>
    <p:extLst>
      <p:ext uri="{BB962C8B-B14F-4D97-AF65-F5344CB8AC3E}">
        <p14:creationId xmlns:p14="http://schemas.microsoft.com/office/powerpoint/2010/main" val="191943207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2888</TotalTime>
  <Words>907</Words>
  <Application>Microsoft Office PowerPoint</Application>
  <PresentationFormat>Breedbeeld</PresentationFormat>
  <Paragraphs>99</Paragraphs>
  <Slides>19</Slides>
  <Notes>7</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-apple-system</vt:lpstr>
      <vt:lpstr>Arial</vt:lpstr>
      <vt:lpstr>Calibri</vt:lpstr>
      <vt:lpstr>Calibri Light</vt:lpstr>
      <vt:lpstr>Courier New</vt:lpstr>
      <vt:lpstr>Wingdings</vt:lpstr>
      <vt:lpstr>Kantoorthema</vt:lpstr>
      <vt:lpstr>Basiscursus Coaching</vt:lpstr>
      <vt:lpstr> De wondervraag </vt:lpstr>
      <vt:lpstr>Vandaag</vt:lpstr>
      <vt:lpstr>Overdracht &amp; tegenoverdracht</vt:lpstr>
      <vt:lpstr>Afscheid binnen coaching</vt:lpstr>
      <vt:lpstr>PowerPoint-presentatie</vt:lpstr>
      <vt:lpstr>Presentaties</vt:lpstr>
      <vt:lpstr>Organisatie presentaties</vt:lpstr>
      <vt:lpstr> Tot slot  </vt:lpstr>
      <vt:lpstr> Bewijzen van deelname</vt:lpstr>
      <vt:lpstr>IJsberg elke (coach)gesprek is een interactie tussen twee ijsbergen</vt:lpstr>
      <vt:lpstr>Kernkwadrant</vt:lpstr>
      <vt:lpstr>Roos van Leary, steeds verfijnder…….</vt:lpstr>
      <vt:lpstr>PowerPoint-presentatie</vt:lpstr>
      <vt:lpstr>script  Het levensplan dat een kind onbewust maakt in zijn vroegste jeugd. Op basis van verbale en non-verbale boodschappen geboden &amp; verboden, eigen indrukken en ervaringen van zijn omgeving. Zoals ouders en andere personen met invloed. Toen en daar gebeurtenissen beïnvloeden het hier en nu gedrag. Vooral in situaties met stress vallen we terug op oude overlevingstechnieken. Het is indirect een soort “oorzaak en gevolg denken” dat je meekrijgt uit de cultuur en het gezin waarin je bent opgegroeid. </vt:lpstr>
      <vt:lpstr>Drivers en stoppers</vt:lpstr>
      <vt:lpstr>Ok model</vt:lpstr>
      <vt:lpstr>Dramadriehoek</vt:lpstr>
      <vt:lpstr>Winnaarsdriehoek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Mathilde Drooger</dc:creator>
  <cp:lastModifiedBy>René Grimbergen</cp:lastModifiedBy>
  <cp:revision>35</cp:revision>
  <cp:lastPrinted>2021-02-08T09:51:36Z</cp:lastPrinted>
  <dcterms:created xsi:type="dcterms:W3CDTF">2020-12-14T10:21:37Z</dcterms:created>
  <dcterms:modified xsi:type="dcterms:W3CDTF">2024-06-10T11:23:16Z</dcterms:modified>
</cp:coreProperties>
</file>