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259" r:id="rId3"/>
    <p:sldId id="262" r:id="rId4"/>
    <p:sldId id="260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58"/>
  </p:normalViewPr>
  <p:slideViewPr>
    <p:cSldViewPr snapToGrid="0" snapToObjects="1">
      <p:cViewPr varScale="1">
        <p:scale>
          <a:sx n="115" d="100"/>
          <a:sy n="115" d="100"/>
        </p:scale>
        <p:origin x="4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978E3-FEF6-B14B-9771-7924E0D75CC8}" type="datetimeFigureOut">
              <a:rPr lang="nl-NL" smtClean="0"/>
              <a:t>27-01-2022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46643-6797-6A4D-B2C4-1C6AAAB73A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073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Trainer checkt of alle aanwezigen de ICALT observatie training hebben gevolgd. Is de Zone van Nasste Ontwikkeling al een bekend begrip?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Ervaringen met ICALT komen straks bij de terugblik (sheet 7) aan de orde.</a:t>
            </a: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eldi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263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ekop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730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Inhoud van twe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435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Vergelijking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3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754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Alleen titel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542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Inhoud met bijschrif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246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Afbeelding met bijschrif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679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Titel en verticale teks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399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e titel en teks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113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alphaModFix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9000"/>
                    </a14:imgEffect>
                    <a14:imgEffect>
                      <a14:colorTemperature colorTemp="6530"/>
                    </a14:imgEffect>
                    <a14:imgEffect>
                      <a14:brightnessContrast bright="37000" contrast="-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543842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  <a:effectLst>
            <a:softEdge rad="317500"/>
          </a:effectLst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nl-NL" sz="6100" b="1" dirty="0">
                <a:solidFill>
                  <a:schemeClr val="accent1"/>
                </a:solidFill>
              </a:rPr>
              <a:t>Het effectief geven en voorbereiden van je les</a:t>
            </a:r>
            <a:endParaRPr sz="6100" b="1" dirty="0">
              <a:solidFill>
                <a:schemeClr val="accent1"/>
              </a:solidFill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5AB3D80-C8FE-AE42-BE07-F2E4EF36F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36435"/>
            <a:ext cx="10515600" cy="991518"/>
          </a:xfrm>
        </p:spPr>
        <p:txBody>
          <a:bodyPr/>
          <a:lstStyle/>
          <a:p>
            <a:r>
              <a:rPr lang="nl-NL" b="1" dirty="0">
                <a:solidFill>
                  <a:schemeClr val="accent1"/>
                </a:solidFill>
              </a:rPr>
              <a:t>Programma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D39E29E1-1DF7-0B4B-8788-94E505BCC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927953"/>
            <a:ext cx="10515600" cy="4161697"/>
          </a:xfrm>
        </p:spPr>
        <p:txBody>
          <a:bodyPr/>
          <a:lstStyle/>
          <a:p>
            <a:pPr marL="228600" indent="0"/>
            <a:endParaRPr lang="nl-NL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1"/>
                </a:solidFill>
              </a:rPr>
              <a:t>Welkom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1"/>
                </a:solidFill>
              </a:rPr>
              <a:t>Voorstellen trainer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1"/>
                </a:solidFill>
              </a:rPr>
              <a:t>Voorstelronde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1"/>
                </a:solidFill>
              </a:rPr>
              <a:t>Opzet en doelen van het programma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7977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AEA38-6013-2945-9762-840ECB45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47627"/>
            <a:ext cx="10515600" cy="1222872"/>
          </a:xfrm>
        </p:spPr>
        <p:txBody>
          <a:bodyPr/>
          <a:lstStyle/>
          <a:p>
            <a:r>
              <a:rPr lang="nl-NL" b="1" dirty="0">
                <a:solidFill>
                  <a:schemeClr val="accent1"/>
                </a:solidFill>
              </a:rPr>
              <a:t>Opzet van het programma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E5E988-98D2-DC41-BD97-1725C854C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324559"/>
            <a:ext cx="10515600" cy="3765091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F20A3FC-B6A0-7B49-BE54-4EE8A264D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837418"/>
              </p:ext>
            </p:extLst>
          </p:nvPr>
        </p:nvGraphicFramePr>
        <p:xfrm>
          <a:off x="831850" y="2297646"/>
          <a:ext cx="8416887" cy="3512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0323">
                  <a:extLst>
                    <a:ext uri="{9D8B030D-6E8A-4147-A177-3AD203B41FA5}">
                      <a16:colId xmlns:a16="http://schemas.microsoft.com/office/drawing/2014/main" val="2158977386"/>
                    </a:ext>
                  </a:extLst>
                </a:gridCol>
                <a:gridCol w="6966564">
                  <a:extLst>
                    <a:ext uri="{9D8B030D-6E8A-4147-A177-3AD203B41FA5}">
                      <a16:colId xmlns:a16="http://schemas.microsoft.com/office/drawing/2014/main" val="924623176"/>
                    </a:ext>
                  </a:extLst>
                </a:gridCol>
              </a:tblGrid>
              <a:tr h="586647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Tijd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Activiteit</a:t>
                      </a:r>
                    </a:p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9110697"/>
                  </a:ext>
                </a:extLst>
              </a:tr>
              <a:tr h="293324">
                <a:tc>
                  <a:txBody>
                    <a:bodyPr/>
                    <a:lstStyle/>
                    <a:p>
                      <a:r>
                        <a:rPr lang="nl-NL" sz="1600">
                          <a:effectLst/>
                        </a:rPr>
                        <a:t>15:00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1600">
                          <a:effectLst/>
                        </a:rPr>
                        <a:t>Welkom</a:t>
                      </a:r>
                    </a:p>
                    <a:p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4300009"/>
                  </a:ext>
                </a:extLst>
              </a:tr>
              <a:tr h="293324">
                <a:tc>
                  <a:txBody>
                    <a:bodyPr/>
                    <a:lstStyle/>
                    <a:p>
                      <a:r>
                        <a:rPr lang="nl-NL" sz="1600">
                          <a:effectLst/>
                        </a:rPr>
                        <a:t>15:15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1600">
                          <a:effectLst/>
                        </a:rPr>
                        <a:t>Lesplan presenteren en feedback geven in duo’s</a:t>
                      </a:r>
                    </a:p>
                    <a:p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2925075"/>
                  </a:ext>
                </a:extLst>
              </a:tr>
              <a:tr h="293324">
                <a:tc>
                  <a:txBody>
                    <a:bodyPr/>
                    <a:lstStyle/>
                    <a:p>
                      <a:r>
                        <a:rPr lang="nl-NL" sz="1600">
                          <a:effectLst/>
                        </a:rPr>
                        <a:t>15:45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1600">
                          <a:effectLst/>
                        </a:rPr>
                        <a:t>Filmfragment kijken en reflectie daarop</a:t>
                      </a:r>
                    </a:p>
                    <a:p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7423535"/>
                  </a:ext>
                </a:extLst>
              </a:tr>
              <a:tr h="293324">
                <a:tc>
                  <a:txBody>
                    <a:bodyPr/>
                    <a:lstStyle/>
                    <a:p>
                      <a:r>
                        <a:rPr lang="nl-NL" sz="1600">
                          <a:effectLst/>
                        </a:rPr>
                        <a:t>16:15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1600">
                          <a:effectLst/>
                        </a:rPr>
                        <a:t>Terugkoppelen resultaten reflectie</a:t>
                      </a:r>
                    </a:p>
                    <a:p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23725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600">
                          <a:effectLst/>
                        </a:rPr>
                        <a:t>16:30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1600">
                          <a:effectLst/>
                        </a:rPr>
                        <a:t>Relatie met voorbereiding les</a:t>
                      </a:r>
                    </a:p>
                    <a:p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9374409"/>
                  </a:ext>
                </a:extLst>
              </a:tr>
              <a:tr h="293324">
                <a:tc>
                  <a:txBody>
                    <a:bodyPr/>
                    <a:lstStyle/>
                    <a:p>
                      <a:r>
                        <a:rPr lang="nl-NL" sz="1600">
                          <a:effectLst/>
                        </a:rPr>
                        <a:t>17:00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1600" dirty="0">
                          <a:effectLst/>
                        </a:rPr>
                        <a:t>Afronding programma</a:t>
                      </a:r>
                    </a:p>
                    <a:p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3473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29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5B37F-BDD9-7B45-9FB0-A8D0EA073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11856"/>
            <a:ext cx="10515600" cy="947450"/>
          </a:xfrm>
        </p:spPr>
        <p:txBody>
          <a:bodyPr/>
          <a:lstStyle/>
          <a:p>
            <a:r>
              <a:rPr lang="nl-NL" b="1" dirty="0">
                <a:solidFill>
                  <a:schemeClr val="accent1"/>
                </a:solidFill>
              </a:rPr>
              <a:t>Doelen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F51841-B8DA-E44D-8B37-FFD2EEC5A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269475"/>
            <a:ext cx="10515600" cy="3820175"/>
          </a:xfrm>
        </p:spPr>
        <p:txBody>
          <a:bodyPr>
            <a:normAutofit fontScale="92500" lnSpcReduction="20000"/>
          </a:bodyPr>
          <a:lstStyle/>
          <a:p>
            <a:pPr marL="571500" lvl="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1"/>
                </a:solidFill>
              </a:rPr>
              <a:t>Aan het eind van deze module heb je zicht op de organisatie voorafgaand aan de les</a:t>
            </a:r>
          </a:p>
          <a:p>
            <a:pPr marL="228600" indent="0"/>
            <a:r>
              <a:rPr lang="nl-NL" dirty="0">
                <a:solidFill>
                  <a:schemeClr val="accent1"/>
                </a:solidFill>
              </a:rPr>
              <a:t> </a:t>
            </a:r>
          </a:p>
          <a:p>
            <a:pPr marL="571500" lvl="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1"/>
                </a:solidFill>
              </a:rPr>
              <a:t>Aan het eind van deze module ben je je bewust van de meerwaarde van het gebruik van een lesplanformulier</a:t>
            </a:r>
          </a:p>
          <a:p>
            <a:pPr marL="228600" indent="0"/>
            <a:r>
              <a:rPr lang="nl-NL" dirty="0">
                <a:solidFill>
                  <a:schemeClr val="accent1"/>
                </a:solidFill>
              </a:rPr>
              <a:t> </a:t>
            </a:r>
          </a:p>
          <a:p>
            <a:pPr marL="571500" lvl="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1"/>
                </a:solidFill>
              </a:rPr>
              <a:t>Aan het eind van deze module weet je hoe een lesplanformulier bij de voorbereiding, tijdens en bij de reflectie op de les gebruikt kan worden</a:t>
            </a:r>
          </a:p>
          <a:p>
            <a:pPr marL="228600" indent="0"/>
            <a:r>
              <a:rPr lang="nl-NL" dirty="0">
                <a:solidFill>
                  <a:schemeClr val="accent1"/>
                </a:solidFill>
              </a:rPr>
              <a:t> </a:t>
            </a:r>
          </a:p>
          <a:p>
            <a:pPr marL="571500" lvl="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1"/>
                </a:solidFill>
              </a:rPr>
              <a:t>Aan het eind van deze module kun je na de les interventies bedenken voor pedagogisch handelen</a:t>
            </a:r>
          </a:p>
          <a:p>
            <a:pPr marL="228600" indent="0"/>
            <a:r>
              <a:rPr lang="nl-NL" dirty="0">
                <a:solidFill>
                  <a:schemeClr val="accent1"/>
                </a:solidFill>
              </a:rPr>
              <a:t> </a:t>
            </a:r>
          </a:p>
          <a:p>
            <a:pPr marL="228600" indent="0"/>
            <a:endParaRPr lang="nl-NL" dirty="0">
              <a:solidFill>
                <a:schemeClr val="accent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5018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C01086-C953-A249-80A5-C35ECF95C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23720"/>
            <a:ext cx="10515600" cy="1586429"/>
          </a:xfrm>
        </p:spPr>
        <p:txBody>
          <a:bodyPr>
            <a:normAutofit fontScale="90000"/>
          </a:bodyPr>
          <a:lstStyle/>
          <a:p>
            <a:r>
              <a:rPr lang="nl-NL" sz="4400" b="1" dirty="0">
                <a:solidFill>
                  <a:schemeClr val="accent1"/>
                </a:solidFill>
              </a:rPr>
              <a:t>Lesplan presenteren en feedback geven in duo’s</a:t>
            </a:r>
            <a:br>
              <a:rPr lang="nl-NL" sz="4400" dirty="0"/>
            </a:br>
            <a:endParaRPr lang="nl-NL" sz="44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35D108-FAA8-7849-89A8-AFC7B536E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291508"/>
            <a:ext cx="10515600" cy="3569465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2770094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Aangepast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angepast 2">
    <a:dk1>
      <a:srgbClr val="000000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9967</TotalTime>
  <Words>183</Words>
  <Application>Microsoft Macintosh PowerPoint</Application>
  <PresentationFormat>Breedbeeld</PresentationFormat>
  <Paragraphs>38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1_Kantoorthema</vt:lpstr>
      <vt:lpstr>Het effectief geven en voorbereiden van je les</vt:lpstr>
      <vt:lpstr>Programma</vt:lpstr>
      <vt:lpstr>Opzet van het programma</vt:lpstr>
      <vt:lpstr>Doelen</vt:lpstr>
      <vt:lpstr>Lesplan presenteren en feedback geven in duo’s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Maaike Jöbsis</dc:creator>
  <cp:lastModifiedBy>Maaike Jöbsis</cp:lastModifiedBy>
  <cp:revision>3</cp:revision>
  <dcterms:created xsi:type="dcterms:W3CDTF">2022-01-27T13:38:20Z</dcterms:created>
  <dcterms:modified xsi:type="dcterms:W3CDTF">2022-02-03T11:45:50Z</dcterms:modified>
</cp:coreProperties>
</file>